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92000"/>
  <p:notesSz cx="7086600" cy="9359900"/>
  <p:embeddedFontLst>
    <p:embeddedFont>
      <p:font typeface="Arial Black"/>
      <p:regular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180AB67-56EA-435B-A38E-E611CF765EE4}">
  <a:tblStyle styleId="{7180AB67-56EA-435B-A38E-E611CF765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regular.fntdata"/><Relationship Id="rId47" Type="http://schemas.openxmlformats.org/officeDocument/2006/relationships/font" Target="fonts/ArialBlack-regular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14101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/>
          <p:nvPr>
            <p:ph idx="1" type="body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2e7dc43e_0_191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2e7dc43e_0_191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5b2e7dc43e_0_191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2e7dc43e_0_183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2e7dc43e_0_183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b2e7dc43e_0_183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32ef9132_0_126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32ef9132_0_126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b32ef9132_0_126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87b6d5bf6_0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587b6d5bf6_0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587b6d5bf6_0_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32ef9132_0_12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32ef9132_0_12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b32ef9132_0_12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a704de2d5_4_39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a704de2d5_4_39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a704de2d5_4_39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b32ef9132_0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b32ef9132_0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b32ef9132_0_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97188e9b6_17_0:notes"/>
          <p:cNvSpPr txBox="1"/>
          <p:nvPr>
            <p:ph idx="1" type="body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97188e9b6_17_0:notes"/>
          <p:cNvSpPr/>
          <p:nvPr>
            <p:ph idx="2" type="sldImg"/>
          </p:nvPr>
        </p:nvSpPr>
        <p:spPr>
          <a:xfrm>
            <a:off x="491055" y="386799"/>
            <a:ext cx="6106200" cy="342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7188e9b6_17_4:notes"/>
          <p:cNvSpPr txBox="1"/>
          <p:nvPr>
            <p:ph idx="1" type="body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597188e9b6_17_4:notes"/>
          <p:cNvSpPr/>
          <p:nvPr>
            <p:ph idx="2" type="sldImg"/>
          </p:nvPr>
        </p:nvSpPr>
        <p:spPr>
          <a:xfrm>
            <a:off x="491055" y="386799"/>
            <a:ext cx="6106200" cy="342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97188e9b6_17_9:notes"/>
          <p:cNvSpPr txBox="1"/>
          <p:nvPr>
            <p:ph idx="1" type="body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97188e9b6_17_9:notes"/>
          <p:cNvSpPr/>
          <p:nvPr>
            <p:ph idx="2" type="sldImg"/>
          </p:nvPr>
        </p:nvSpPr>
        <p:spPr>
          <a:xfrm>
            <a:off x="491055" y="386799"/>
            <a:ext cx="6106200" cy="342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32ef9067_0_7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32ef9067_0_7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b32ef9067_0_7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97188e9b6_17_36:notes"/>
          <p:cNvSpPr txBox="1"/>
          <p:nvPr>
            <p:ph idx="1" type="body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597188e9b6_17_36:notes"/>
          <p:cNvSpPr/>
          <p:nvPr>
            <p:ph idx="2" type="sldImg"/>
          </p:nvPr>
        </p:nvSpPr>
        <p:spPr>
          <a:xfrm>
            <a:off x="491055" y="386799"/>
            <a:ext cx="6106200" cy="342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5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5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b3bd03899_3_1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b3bd03899_3_1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b3bd03899_3_1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b3bd03899_3_13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b3bd03899_3_13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5b3bd03899_3_13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b3bd03899_7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b3bd03899_7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5b3bd03899_7_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:notes"/>
          <p:cNvSpPr txBox="1"/>
          <p:nvPr>
            <p:ph idx="1" type="body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b386950b1_0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b386950b1_0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b386950b1_0_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b386950b1_0_27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b386950b1_0_27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5b386950b1_0_27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2e7dc43e_0_205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2e7dc43e_0_205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b2e7dc43e_0_205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b2e7dc43e_0_83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5b2e7dc43e_0_83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4efb87d1_1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584efb87d1_1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b2e7dc43e_0_174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b2e7dc43e_0_174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b2e7dc43e_0_174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9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9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1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ad89e3f42_5_1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ad89e3f42_5_1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ad89e3f42_5_1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ad89e3f42_5_7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ad89e3f42_5_7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5ad89e3f42_5_7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b32ef9132_0_73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b32ef9132_0_73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5b32ef9132_0_73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32ef9132_0_93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b32ef9132_0_93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5b32ef9132_0_93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b32ef9132_0_99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b32ef9132_0_99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5b32ef9132_0_99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a704de2d5_2_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a704de2d5_2_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5a704de2d5_2_0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/>
          <p:nvPr>
            <p:ph idx="2" type="sldImg"/>
          </p:nvPr>
        </p:nvSpPr>
        <p:spPr>
          <a:xfrm>
            <a:off x="422275" y="701675"/>
            <a:ext cx="6242050" cy="3511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4efb87d1_1_5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84efb87d1_1_5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4efb87d1_1_10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84efb87d1_1_10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b3bd03899_7_34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b3bd03899_7_34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b3bd03899_7_34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b2e7dc43e_0_166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b2e7dc43e_0_166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5b2e7dc43e_0_166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2e7dc43e_0_198:notes"/>
          <p:cNvSpPr/>
          <p:nvPr>
            <p:ph idx="2" type="sldImg"/>
          </p:nvPr>
        </p:nvSpPr>
        <p:spPr>
          <a:xfrm>
            <a:off x="422275" y="701675"/>
            <a:ext cx="6242100" cy="351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2e7dc43e_0_198:notes"/>
          <p:cNvSpPr txBox="1"/>
          <p:nvPr>
            <p:ph idx="1" type="body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b2e7dc43e_0_198:notes"/>
          <p:cNvSpPr txBox="1"/>
          <p:nvPr>
            <p:ph idx="12" type="sldNum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anchorCtr="0" anchor="b" bIns="47525" lIns="95050" spcFirstLastPara="1" rIns="95050" wrap="square" tIns="47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 ">
  <p:cSld name="Title Red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:\_55906_Brand_Integration\_PPT_Template\R4_20151119\Images\Title_Circuitry_Red.jpg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49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5010150"/>
            <a:ext cx="12192000" cy="1847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3" type="subTitle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800" u="none" cap="none" strike="noStrik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3051" y="5557209"/>
            <a:ext cx="2670903" cy="362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2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9" name="Google Shape;29;p2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cap="flat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9622631" y="5010150"/>
              <a:ext cx="2569369" cy="0"/>
            </a:xfrm>
            <a:prstGeom prst="straightConnector1">
              <a:avLst/>
            </a:prstGeom>
            <a:noFill/>
            <a:ln cap="flat" cmpd="sng" w="76200">
              <a:solidFill>
                <a:srgbClr val="76767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ircuitry" showMasterSp="0">
  <p:cSld name="Title Circuitr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88" y="0"/>
            <a:ext cx="12193590" cy="418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1423" y="4378200"/>
            <a:ext cx="3394807" cy="46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1"/>
          <p:cNvGrpSpPr/>
          <p:nvPr/>
        </p:nvGrpSpPr>
        <p:grpSpPr>
          <a:xfrm>
            <a:off x="0" y="4662176"/>
            <a:ext cx="7653900" cy="0"/>
            <a:chOff x="317625" y="4690751"/>
            <a:chExt cx="7653900" cy="0"/>
          </a:xfrm>
        </p:grpSpPr>
        <p:cxnSp>
          <p:nvCxnSpPr>
            <p:cNvPr id="74" name="Google Shape;74;p11"/>
            <p:cNvCxnSpPr/>
            <p:nvPr/>
          </p:nvCxnSpPr>
          <p:spPr>
            <a:xfrm>
              <a:off x="317625" y="4690751"/>
              <a:ext cx="76539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1"/>
            <p:cNvCxnSpPr/>
            <p:nvPr/>
          </p:nvCxnSpPr>
          <p:spPr>
            <a:xfrm>
              <a:off x="5667375" y="4690751"/>
              <a:ext cx="2304000" cy="0"/>
            </a:xfrm>
            <a:prstGeom prst="straightConnector1">
              <a:avLst/>
            </a:prstGeom>
            <a:noFill/>
            <a:ln cap="rnd" cmpd="sng" w="76200">
              <a:solidFill>
                <a:srgbClr val="AB19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11480" y="2578608"/>
            <a:ext cx="713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2" type="subTitle"/>
          </p:nvPr>
        </p:nvSpPr>
        <p:spPr>
          <a:xfrm>
            <a:off x="411480" y="4992079"/>
            <a:ext cx="7132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3" type="body"/>
          </p:nvPr>
        </p:nvSpPr>
        <p:spPr>
          <a:xfrm>
            <a:off x="411479" y="5420897"/>
            <a:ext cx="713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/>
        </p:nvSpPr>
        <p:spPr>
          <a:xfrm>
            <a:off x="411480" y="6629400"/>
            <a:ext cx="6639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showMasterSp="0">
  <p:cSld name="LOGO">
    <p:bg>
      <p:bgPr>
        <a:gradFill>
          <a:gsLst>
            <a:gs pos="0">
              <a:srgbClr val="D8D8D8">
                <a:alpha val="49019"/>
              </a:srgbClr>
            </a:gs>
            <a:gs pos="30000">
              <a:srgbClr val="D8D8D8">
                <a:alpha val="49019"/>
              </a:srgbClr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:\_55906_Brand_Integration\_55998_Broadcom_Limited_Logo\_Final\01_Red-Black\PNG\Broadcom_Ltd_Logo_Red-Black_w-tag.png"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240" y="2537429"/>
            <a:ext cx="9826554" cy="1782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2"/>
          <p:cNvGrpSpPr/>
          <p:nvPr/>
        </p:nvGrpSpPr>
        <p:grpSpPr>
          <a:xfrm>
            <a:off x="0" y="0"/>
            <a:ext cx="12192070" cy="137100"/>
            <a:chOff x="0" y="0"/>
            <a:chExt cx="12192070" cy="137100"/>
          </a:xfrm>
        </p:grpSpPr>
        <p:sp>
          <p:nvSpPr>
            <p:cNvPr id="83" name="Google Shape;83;p12"/>
            <p:cNvSpPr/>
            <p:nvPr/>
          </p:nvSpPr>
          <p:spPr>
            <a:xfrm>
              <a:off x="0" y="0"/>
              <a:ext cx="12192000" cy="13710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0665070" y="0"/>
              <a:ext cx="1527000" cy="13710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image 1" showMasterSp="0">
  <p:cSld name="Title slide image 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361949" y="514929"/>
            <a:ext cx="100011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55600" y="2931957"/>
            <a:ext cx="10010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copy">
  <p:cSld name="Title &amp; body cop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61951" y="1600200"/>
            <a:ext cx="106107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image 2" showMasterSp="0">
  <p:cSld name="Title slide image 2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b="1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image 3" showMasterSp="0">
  <p:cSld name="Title slide image 3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b="1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black" showMasterSp="0">
  <p:cSld name="Title slide black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b="1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carbon" showMasterSp="0">
  <p:cSld name="Title slide carbon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b="1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Dell blue" showMasterSp="0">
  <p:cSld name="Title slide Dell blue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b="1" i="0" sz="2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13004" y="1371600"/>
            <a:ext cx="11365992" cy="1479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 &amp; subtitl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364067" y="914400"/>
            <a:ext cx="10913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ed body copy">
  <p:cSld name="Title &amp; bulleted body cop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61951" y="1600200"/>
            <a:ext cx="106107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&amp; body copy">
  <p:cSld name="Title, subtitle, &amp; body cop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355600" y="914400"/>
            <a:ext cx="10922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361951" y="1752600"/>
            <a:ext cx="106107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s">
  <p:cSld name="Title &amp; two 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61949" y="1600200"/>
            <a:ext cx="52425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6035040" y="1597163"/>
            <a:ext cx="5242500" cy="4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left margin ">
  <p:cSld name="Title &amp; left margin 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61952" y="1600200"/>
            <a:ext cx="57213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 &amp; left margin">
  <p:cSld name="Title, subtitle &amp; left marg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355600" y="914400"/>
            <a:ext cx="10922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61952" y="1752600"/>
            <a:ext cx="57213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-line title, subtitle &amp; left margin">
  <p:cSld name="2-line title, subtitle &amp; left margi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55600" y="330200"/>
            <a:ext cx="57405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3700" u="none" cap="none" strike="noStrik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355600" y="1447800"/>
            <a:ext cx="5740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2" type="body"/>
          </p:nvPr>
        </p:nvSpPr>
        <p:spPr>
          <a:xfrm>
            <a:off x="361952" y="2133600"/>
            <a:ext cx="5721300" cy="3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92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mage 1" showMasterSp="0">
  <p:cSld name="Divider image 1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9043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mage 2" showMasterSp="0">
  <p:cSld name="Divider image 2"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209037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hite">
  <p:cSld name="Section Whi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:\_55906_Brand_Integration\_PPT_Template\R5_20151208\Images\Title_Red_Gradient_Reversed.jpg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424175"/>
            <a:ext cx="12192000" cy="14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 flipH="1" rot="10800000">
            <a:off x="0" y="0"/>
            <a:ext cx="12192000" cy="219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11480" y="4701279"/>
            <a:ext cx="85953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>
            <a:off x="-1" y="5424175"/>
            <a:ext cx="12192001" cy="0"/>
            <a:chOff x="-1" y="5905500"/>
            <a:chExt cx="12192001" cy="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-1" y="5905500"/>
              <a:ext cx="12192000" cy="0"/>
            </a:xfrm>
            <a:prstGeom prst="straightConnector1">
              <a:avLst/>
            </a:prstGeom>
            <a:noFill/>
            <a:ln cap="flat" cmpd="sng" w="825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9083040" y="5905500"/>
              <a:ext cx="3108960" cy="0"/>
            </a:xfrm>
            <a:prstGeom prst="straightConnector1">
              <a:avLst/>
            </a:prstGeom>
            <a:noFill/>
            <a:ln cap="flat" cmpd="sng" w="82550">
              <a:solidFill>
                <a:srgbClr val="76767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G:\_55906_Brand_Integration\_55998_Broadcom_Limited_Logo\_Final\04_White\PNG\Broadcom_Ltd_Logo_White_no-tag.png" id="42" name="Google Shape;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5923396"/>
            <a:ext cx="3183065" cy="43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mage 3" showMasterSp="0">
  <p:cSld name="Divider image 3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209037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 showMasterSp="0">
  <p:cSld name="Divider black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arbon" showMasterSp="0">
  <p:cSld name="Divider carbon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ranite" showMasterSp="0">
  <p:cSld name="Divider granite">
    <p:bg>
      <p:bgPr>
        <a:solidFill>
          <a:srgbClr val="80808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43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59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slide black" showMasterSp="0">
  <p:cSld name="Logo slide black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slide carbon" showMasterSp="0">
  <p:cSld name="Logo slide carbon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slide granite" showMasterSp="0">
  <p:cSld name="Logo slide granite">
    <p:bg>
      <p:bgPr>
        <a:solidFill>
          <a:srgbClr val="80808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hite">
  <p:cSld name="Title Whit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:\_55906_Brand_Integration\_PPT_Template\R5_20151208\Images\Title_Red_Gradient_Reversed.jpg"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2688"/>
            <a:ext cx="12192000" cy="18645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subTitle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1" y="0"/>
            <a:ext cx="12191999" cy="539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_55906_Brand_Integration\55998_Logo_Update-Refinement\_Final\01_Red-Black\PNG\Broadcom_Ltd_Logo_Red-Black_no-tag.png"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457200"/>
            <a:ext cx="3183065" cy="43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6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53" name="Google Shape;53;p6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cap="flat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6"/>
            <p:cNvCxnSpPr/>
            <p:nvPr/>
          </p:nvCxnSpPr>
          <p:spPr>
            <a:xfrm>
              <a:off x="9083040" y="5010150"/>
              <a:ext cx="3108960" cy="0"/>
            </a:xfrm>
            <a:prstGeom prst="straightConnector1">
              <a:avLst/>
            </a:prstGeom>
            <a:noFill/>
            <a:ln cap="flat" cmpd="sng" w="76200">
              <a:solidFill>
                <a:srgbClr val="76767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Subtitle">
  <p:cSld name="Content with Sub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idx="1" type="body"/>
          </p:nvPr>
        </p:nvSpPr>
        <p:spPr>
          <a:xfrm>
            <a:off x="413004" y="16002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413004" y="100584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Circuitry" showMasterSp="0">
  <p:cSld name="Section Circuitr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88" y="0"/>
            <a:ext cx="12193588" cy="418478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125" y="5269924"/>
            <a:ext cx="1990360" cy="2697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idx="1" type="body"/>
          </p:nvPr>
        </p:nvSpPr>
        <p:spPr>
          <a:xfrm>
            <a:off x="411480" y="3408399"/>
            <a:ext cx="868680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wo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11480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411480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6199632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411480" y="66294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832766" y="6629400"/>
            <a:ext cx="661078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b="0" i="0" sz="800" u="none" cap="none" strike="noStrik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71014" y="6629400"/>
            <a:ext cx="27252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4000" y="6511510"/>
            <a:ext cx="1508655" cy="204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"/>
          <p:cNvGrpSpPr/>
          <p:nvPr/>
        </p:nvGrpSpPr>
        <p:grpSpPr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17" name="Google Shape;17;p1"/>
            <p:cNvSpPr/>
            <p:nvPr/>
          </p:nvSpPr>
          <p:spPr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7297030" y="6590928"/>
            <a:ext cx="3352800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Broadcom Standard Technology</a:t>
            </a:r>
            <a:endParaRPr b="1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35052" y="6451804"/>
            <a:ext cx="900493" cy="160087"/>
          </a:xfrm>
          <a:prstGeom prst="rect">
            <a:avLst/>
          </a:prstGeom>
          <a:noFill/>
          <a:ln>
            <a:noFill/>
          </a:ln>
        </p:spPr>
      </p:pic>
      <p:sp>
        <p:nvSpPr>
          <p:cNvPr descr="                              Dell - Internal Use - Confidential&#10;" id="87" name="Google Shape;87;p13"/>
          <p:cNvSpPr txBox="1"/>
          <p:nvPr/>
        </p:nvSpPr>
        <p:spPr>
          <a:xfrm>
            <a:off x="768351" y="6676992"/>
            <a:ext cx="12033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2018 Dell Inc.</a:t>
            </a:r>
            <a:endParaRPr sz="1900"/>
          </a:p>
        </p:txBody>
      </p:sp>
      <p:sp>
        <p:nvSpPr>
          <p:cNvPr id="88" name="Google Shape;88;p13"/>
          <p:cNvSpPr txBox="1"/>
          <p:nvPr/>
        </p:nvSpPr>
        <p:spPr>
          <a:xfrm>
            <a:off x="368047" y="6675967"/>
            <a:ext cx="125100" cy="1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411475" y="3872400"/>
            <a:ext cx="11780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Design Proposal for SONiC Management Framework - Deep Dive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9"/>
          <p:cNvSpPr txBox="1"/>
          <p:nvPr/>
        </p:nvSpPr>
        <p:spPr>
          <a:xfrm>
            <a:off x="661125" y="5476525"/>
            <a:ext cx="3315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06/12/19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idx="1" type="body"/>
          </p:nvPr>
        </p:nvSpPr>
        <p:spPr>
          <a:xfrm>
            <a:off x="413000" y="965500"/>
            <a:ext cx="11366100" cy="55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aclTableMap 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ruleTableMap map[string]map[string]db.Value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(acl *AclApp) translateCreate(d *db.DB) ([]db.WatchKeys, error) 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aclObj := acl.getAppRootObject()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ruleTableMap = convertOCAclRulesToInternal(aclObj)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(acl *AclApp) processCreate(d *db.DB) (SetResponse, error) 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SetAclRuleDataInConfigDB(d, ruleTableMap)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convertOCAclRulesToInternal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(acl *ocbinds.OpenconfigAcl_Acl) map[string]map[string]db.Value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var rulesInfo map[string]map[string]db.Value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if acl != nil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for aclSetKey,_ := range acl.AclSets.AclSet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aclSet := acl.AclSets.AclSet[aclSetKey]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aclKey := aclSetKey.Name + "_" + aclSetKey.Type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if aclSet.AclEntries != nil {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for seqId,_ := range aclSet.AclEntries.AclEntry {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entrySet := aclSet.AclEntries.AclEntry[seqId]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ruleName := "RULE_" + strconv.FormatInt(int64(seqId),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convertOCToInternalRule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(rulesInfo[aclKey][ruleName], seqId, aclKey, aclSet.Type, entrySet)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}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return rulesInfo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convertOCToInternalRule(ruleData db.Value, seqId uint32, aclName string, aclType ocbinds.E_OpenconfigAcl_ACL_TYPE, rule *ocbinds.OpenconfigAcl_Acl_AclSets_AclSet_AclEntries_AclEntry)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ruleIndex := seqId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ruleData.Field["PRIORITY"] = strconv.FormatInt(int64(MAX_PRIORITY - ruleIndex),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ruleData.Field["RULE_DESCRIPTION"] = *rule.Config.Description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ruleData.Field["DSCP"] = strconv.FormatInt(int64(*rule.Ipv4.Config.Dscp),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ruleData.Field["SRC_IP"] = *rule.Ipv4.Config.SourceAddress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ruleData.Field["DST_IP"] = *rule.Ipv4.Config.DestinationAddress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SetAclRuleDataInConfigDB</a:t>
            </a: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(d *db.DB, ruleData map[string]map[string]db.Value)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for aclName := range ruleData {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for ruleName := range ruleData[aclName] {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d.SetEntry(&amp;ruleTable, db.Key{Comp: []string {aclName, ruleName} }, ruleData[aclName][ruleName])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8" name="Google Shape;238;p48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SET sample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>
            <p:ph idx="1" type="body"/>
          </p:nvPr>
        </p:nvSpPr>
        <p:spPr>
          <a:xfrm>
            <a:off x="413000" y="1222800"/>
            <a:ext cx="11366100" cy="52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Provides</a:t>
            </a:r>
            <a:r>
              <a:rPr lang="en-US"/>
              <a:t> GO APIs to access the Redis DB. (</a:t>
            </a:r>
            <a:r>
              <a:rPr lang="en-US"/>
              <a:t>Python SWSS SDK like)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(1) Locking: None. The mgmt-framework does not prevent other external processes and facilities to access and  write to ConfigDB. The prevention is beyond the mgmt-framework scope.  (2) Atomic: Yes. The Translib Infra will make changes to the Redis DB in atomic operations per client request (Eg: RESTCONF PUT method, GNMI SET request), using Redis Check-And-Set (WATCH-MULTI-EXEC) Transactions with their limitations.(3) Rollback: Not supported in Translib Infra. Rollback implementation is left to the NBI clients.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DB Access Layer to Open/Close a DB Connection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NewDB(opt Options) *DB            func (d *DB) DeleteDB() error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DB Access Layer to Get/Set/Delete/Update Entry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(d *DB) GetEntry(ts *TableSpec, key Key) (Value, error)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(d *DB) GetKeys(ts *TableSpec) ([]Key, error)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(d *DB) [Set|Mod]Entry(ts *TableSpec, key Key, value Value) error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(d *DB) DeleteEntry(ts *TableSpec, key Key) error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DB Access Layer for Table Level Operations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(d *DB) GetTable(ts *TableSpec) (Table, error)       func (d *DB) DeleteTable(ts * TableSpec) error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func (t *Table) GetKeys() ([]Key, error)                  func (t *Table) GetEntry(key Key) (Value, error)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DB Access Layer for Transaction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func (d * DB) StartTx(watchKeys []WatchKeys) error                                                 func (d * DB) CommitTx() error                                                  func (d * DB) AbortTx() error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access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idx="1" type="body"/>
          </p:nvPr>
        </p:nvSpPr>
        <p:spPr>
          <a:xfrm>
            <a:off x="413000" y="1045975"/>
            <a:ext cx="11366100" cy="5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Independent library to validate ABNF schema (Redis)</a:t>
            </a:r>
            <a:r>
              <a:rPr lang="en-US"/>
              <a:t> based SONiC configuration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ABNF schema based YANG (SONiC data model) with constraints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ABNF schema has limitation in terms of expressing constraints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Custom YANG extension (annotation)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Validation Flow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ABNF JSON as input to the Translator (generic module) which generates YANG XML with the help custom YANG extension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Libyang uses the YANG XML to validate </a:t>
            </a:r>
            <a:r>
              <a:rPr lang="en-US"/>
              <a:t>syntax</a:t>
            </a:r>
            <a:r>
              <a:rPr lang="en-US"/>
              <a:t> and semantics as requested by generic CVL code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Custom validation for cases which needs special handling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Supports static and dynamic platform validation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0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Config Validation Library (CVL)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type="title"/>
          </p:nvPr>
        </p:nvSpPr>
        <p:spPr>
          <a:xfrm>
            <a:off x="324195" y="3227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CVL - Design</a:t>
            </a:r>
            <a:endParaRPr/>
          </a:p>
        </p:txBody>
      </p:sp>
      <p:sp>
        <p:nvSpPr>
          <p:cNvPr id="259" name="Google Shape;259;p51"/>
          <p:cNvSpPr/>
          <p:nvPr/>
        </p:nvSpPr>
        <p:spPr>
          <a:xfrm>
            <a:off x="4649675" y="1406550"/>
            <a:ext cx="792600" cy="25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Click CLI</a:t>
            </a:r>
            <a:endParaRPr sz="1000"/>
          </a:p>
        </p:txBody>
      </p:sp>
      <p:cxnSp>
        <p:nvCxnSpPr>
          <p:cNvPr id="260" name="Google Shape;260;p51"/>
          <p:cNvCxnSpPr/>
          <p:nvPr/>
        </p:nvCxnSpPr>
        <p:spPr>
          <a:xfrm rot="10800000">
            <a:off x="8505351" y="3996475"/>
            <a:ext cx="558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1" name="Google Shape;261;p51"/>
          <p:cNvSpPr/>
          <p:nvPr/>
        </p:nvSpPr>
        <p:spPr>
          <a:xfrm>
            <a:off x="7117040" y="1406550"/>
            <a:ext cx="888600" cy="25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cfg-gen</a:t>
            </a:r>
            <a:endParaRPr sz="1000"/>
          </a:p>
        </p:txBody>
      </p:sp>
      <p:sp>
        <p:nvSpPr>
          <p:cNvPr id="262" name="Google Shape;262;p51"/>
          <p:cNvSpPr/>
          <p:nvPr/>
        </p:nvSpPr>
        <p:spPr>
          <a:xfrm>
            <a:off x="8382675" y="1406550"/>
            <a:ext cx="838800" cy="25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Other App</a:t>
            </a:r>
            <a:endParaRPr sz="1000"/>
          </a:p>
        </p:txBody>
      </p:sp>
      <p:cxnSp>
        <p:nvCxnSpPr>
          <p:cNvPr id="263" name="Google Shape;263;p51"/>
          <p:cNvCxnSpPr>
            <a:stCxn id="259" idx="2"/>
            <a:endCxn id="264" idx="0"/>
          </p:cNvCxnSpPr>
          <p:nvPr/>
        </p:nvCxnSpPr>
        <p:spPr>
          <a:xfrm flipH="1" rot="-5400000">
            <a:off x="5907875" y="797850"/>
            <a:ext cx="300900" cy="2024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51"/>
          <p:cNvCxnSpPr>
            <a:stCxn id="262" idx="2"/>
            <a:endCxn id="264" idx="0"/>
          </p:cNvCxnSpPr>
          <p:nvPr/>
        </p:nvCxnSpPr>
        <p:spPr>
          <a:xfrm rot="5400000">
            <a:off x="7785975" y="944550"/>
            <a:ext cx="300900" cy="1731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51"/>
          <p:cNvSpPr/>
          <p:nvPr/>
        </p:nvSpPr>
        <p:spPr>
          <a:xfrm>
            <a:off x="5851847" y="1406550"/>
            <a:ext cx="838800" cy="25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Translib</a:t>
            </a:r>
            <a:endParaRPr sz="1000"/>
          </a:p>
        </p:txBody>
      </p:sp>
      <p:cxnSp>
        <p:nvCxnSpPr>
          <p:cNvPr id="267" name="Google Shape;267;p51"/>
          <p:cNvCxnSpPr>
            <a:stCxn id="266" idx="2"/>
          </p:cNvCxnSpPr>
          <p:nvPr/>
        </p:nvCxnSpPr>
        <p:spPr>
          <a:xfrm>
            <a:off x="6271247" y="1659750"/>
            <a:ext cx="0" cy="14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51"/>
          <p:cNvCxnSpPr>
            <a:stCxn id="261" idx="2"/>
          </p:cNvCxnSpPr>
          <p:nvPr/>
        </p:nvCxnSpPr>
        <p:spPr>
          <a:xfrm>
            <a:off x="7561340" y="1659750"/>
            <a:ext cx="0" cy="15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51"/>
          <p:cNvSpPr/>
          <p:nvPr/>
        </p:nvSpPr>
        <p:spPr>
          <a:xfrm>
            <a:off x="1805084" y="2550502"/>
            <a:ext cx="838674" cy="729972"/>
          </a:xfrm>
          <a:prstGeom prst="flowChartDocumen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ABNF Schema</a:t>
            </a:r>
            <a:endParaRPr sz="1000"/>
          </a:p>
        </p:txBody>
      </p:sp>
      <p:sp>
        <p:nvSpPr>
          <p:cNvPr id="270" name="Google Shape;270;p51"/>
          <p:cNvSpPr/>
          <p:nvPr/>
        </p:nvSpPr>
        <p:spPr>
          <a:xfrm>
            <a:off x="1805083" y="3644002"/>
            <a:ext cx="838674" cy="729972"/>
          </a:xfrm>
          <a:prstGeom prst="flowChartDocumen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YANG Schema with </a:t>
            </a:r>
            <a:r>
              <a:rPr lang="en-US" sz="1000"/>
              <a:t>metadata</a:t>
            </a:r>
            <a:endParaRPr sz="900"/>
          </a:p>
        </p:txBody>
      </p:sp>
      <p:sp>
        <p:nvSpPr>
          <p:cNvPr id="271" name="Google Shape;271;p51"/>
          <p:cNvSpPr/>
          <p:nvPr/>
        </p:nvSpPr>
        <p:spPr>
          <a:xfrm>
            <a:off x="4225025" y="1406550"/>
            <a:ext cx="123000" cy="3667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1"/>
          <p:cNvSpPr/>
          <p:nvPr/>
        </p:nvSpPr>
        <p:spPr>
          <a:xfrm>
            <a:off x="3141734" y="3660002"/>
            <a:ext cx="838675" cy="629025"/>
          </a:xfrm>
          <a:prstGeom prst="flowChartManualOperation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73" name="Google Shape;273;p51"/>
          <p:cNvSpPr txBox="1"/>
          <p:nvPr/>
        </p:nvSpPr>
        <p:spPr>
          <a:xfrm>
            <a:off x="3198521" y="3788633"/>
            <a:ext cx="725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Pyang Compiler</a:t>
            </a:r>
            <a:endParaRPr sz="900"/>
          </a:p>
        </p:txBody>
      </p:sp>
      <p:cxnSp>
        <p:nvCxnSpPr>
          <p:cNvPr id="274" name="Google Shape;274;p51"/>
          <p:cNvCxnSpPr>
            <a:stCxn id="269" idx="2"/>
            <a:endCxn id="270" idx="0"/>
          </p:cNvCxnSpPr>
          <p:nvPr/>
        </p:nvCxnSpPr>
        <p:spPr>
          <a:xfrm>
            <a:off x="2224421" y="3232215"/>
            <a:ext cx="0" cy="41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1"/>
          <p:cNvCxnSpPr>
            <a:stCxn id="270" idx="3"/>
          </p:cNvCxnSpPr>
          <p:nvPr/>
        </p:nvCxnSpPr>
        <p:spPr>
          <a:xfrm flipH="1" rot="10800000">
            <a:off x="2643757" y="4006888"/>
            <a:ext cx="5907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51"/>
          <p:cNvSpPr/>
          <p:nvPr/>
        </p:nvSpPr>
        <p:spPr>
          <a:xfrm>
            <a:off x="4653109" y="2414025"/>
            <a:ext cx="4572000" cy="2121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6DC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Config Validation Library</a:t>
            </a:r>
            <a:endParaRPr b="1" sz="1200"/>
          </a:p>
        </p:txBody>
      </p:sp>
      <p:sp>
        <p:nvSpPr>
          <p:cNvPr id="277" name="Google Shape;277;p51"/>
          <p:cNvSpPr/>
          <p:nvPr/>
        </p:nvSpPr>
        <p:spPr>
          <a:xfrm>
            <a:off x="6283493" y="4766127"/>
            <a:ext cx="1537600" cy="411900"/>
          </a:xfrm>
          <a:prstGeom prst="flowChartMagneticDisk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Redis DB</a:t>
            </a:r>
            <a:endParaRPr sz="1100"/>
          </a:p>
        </p:txBody>
      </p:sp>
      <p:sp>
        <p:nvSpPr>
          <p:cNvPr id="278" name="Google Shape;278;p51"/>
          <p:cNvSpPr/>
          <p:nvPr/>
        </p:nvSpPr>
        <p:spPr>
          <a:xfrm>
            <a:off x="1801007" y="4979221"/>
            <a:ext cx="200100" cy="1749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9" name="Google Shape;279;p51"/>
          <p:cNvSpPr/>
          <p:nvPr/>
        </p:nvSpPr>
        <p:spPr>
          <a:xfrm>
            <a:off x="2943200" y="5238551"/>
            <a:ext cx="193800" cy="174900"/>
          </a:xfrm>
          <a:prstGeom prst="rect">
            <a:avLst/>
          </a:prstGeom>
          <a:solidFill>
            <a:srgbClr val="00FF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0" name="Google Shape;280;p51"/>
          <p:cNvSpPr/>
          <p:nvPr/>
        </p:nvSpPr>
        <p:spPr>
          <a:xfrm>
            <a:off x="2941756" y="5001293"/>
            <a:ext cx="193800" cy="17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1" name="Google Shape;281;p51"/>
          <p:cNvSpPr txBox="1"/>
          <p:nvPr/>
        </p:nvSpPr>
        <p:spPr>
          <a:xfrm>
            <a:off x="1979406" y="4924108"/>
            <a:ext cx="947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Common code</a:t>
            </a:r>
            <a:endParaRPr sz="800"/>
          </a:p>
        </p:txBody>
      </p:sp>
      <p:sp>
        <p:nvSpPr>
          <p:cNvPr id="282" name="Google Shape;282;p51"/>
          <p:cNvSpPr txBox="1"/>
          <p:nvPr/>
        </p:nvSpPr>
        <p:spPr>
          <a:xfrm>
            <a:off x="3155702" y="5195583"/>
            <a:ext cx="1820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Feature specific custom code</a:t>
            </a:r>
            <a:endParaRPr sz="800"/>
          </a:p>
        </p:txBody>
      </p:sp>
      <p:sp>
        <p:nvSpPr>
          <p:cNvPr id="283" name="Google Shape;283;p51"/>
          <p:cNvSpPr txBox="1"/>
          <p:nvPr/>
        </p:nvSpPr>
        <p:spPr>
          <a:xfrm>
            <a:off x="3154249" y="4928071"/>
            <a:ext cx="1425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Third party</a:t>
            </a:r>
            <a:endParaRPr sz="800"/>
          </a:p>
        </p:txBody>
      </p:sp>
      <p:sp>
        <p:nvSpPr>
          <p:cNvPr id="284" name="Google Shape;284;p51"/>
          <p:cNvSpPr/>
          <p:nvPr/>
        </p:nvSpPr>
        <p:spPr>
          <a:xfrm>
            <a:off x="1801000" y="5226250"/>
            <a:ext cx="193800" cy="174900"/>
          </a:xfrm>
          <a:prstGeom prst="rect">
            <a:avLst/>
          </a:prstGeom>
          <a:solidFill>
            <a:srgbClr val="FFFF4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5" name="Google Shape;285;p51"/>
          <p:cNvSpPr txBox="1"/>
          <p:nvPr/>
        </p:nvSpPr>
        <p:spPr>
          <a:xfrm>
            <a:off x="1961480" y="5173566"/>
            <a:ext cx="973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Generated</a:t>
            </a:r>
            <a:endParaRPr sz="800"/>
          </a:p>
        </p:txBody>
      </p:sp>
      <p:sp>
        <p:nvSpPr>
          <p:cNvPr id="286" name="Google Shape;286;p51"/>
          <p:cNvSpPr/>
          <p:nvPr/>
        </p:nvSpPr>
        <p:spPr>
          <a:xfrm>
            <a:off x="6300200" y="2750200"/>
            <a:ext cx="1505700" cy="16803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Common Infra</a:t>
            </a:r>
            <a:endParaRPr b="1" sz="800"/>
          </a:p>
        </p:txBody>
      </p:sp>
      <p:cxnSp>
        <p:nvCxnSpPr>
          <p:cNvPr id="287" name="Google Shape;287;p51"/>
          <p:cNvCxnSpPr/>
          <p:nvPr/>
        </p:nvCxnSpPr>
        <p:spPr>
          <a:xfrm>
            <a:off x="5830700" y="3971059"/>
            <a:ext cx="4695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51"/>
          <p:cNvSpPr/>
          <p:nvPr/>
        </p:nvSpPr>
        <p:spPr>
          <a:xfrm>
            <a:off x="8140425" y="4169625"/>
            <a:ext cx="933000" cy="258300"/>
          </a:xfrm>
          <a:prstGeom prst="rect">
            <a:avLst/>
          </a:prstGeom>
          <a:solidFill>
            <a:srgbClr val="00FF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Custom Validation</a:t>
            </a:r>
            <a:endParaRPr sz="900"/>
          </a:p>
        </p:txBody>
      </p:sp>
      <p:sp>
        <p:nvSpPr>
          <p:cNvPr id="289" name="Google Shape;289;p51"/>
          <p:cNvSpPr txBox="1"/>
          <p:nvPr/>
        </p:nvSpPr>
        <p:spPr>
          <a:xfrm>
            <a:off x="3369359" y="4644977"/>
            <a:ext cx="9786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Build Time</a:t>
            </a:r>
            <a:endParaRPr b="1" sz="1000"/>
          </a:p>
        </p:txBody>
      </p:sp>
      <p:sp>
        <p:nvSpPr>
          <p:cNvPr id="290" name="Google Shape;290;p51"/>
          <p:cNvSpPr txBox="1"/>
          <p:nvPr/>
        </p:nvSpPr>
        <p:spPr>
          <a:xfrm>
            <a:off x="4389893" y="4657409"/>
            <a:ext cx="9786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Run Time</a:t>
            </a:r>
            <a:endParaRPr b="1" sz="1000"/>
          </a:p>
        </p:txBody>
      </p:sp>
      <p:cxnSp>
        <p:nvCxnSpPr>
          <p:cNvPr id="291" name="Google Shape;291;p51"/>
          <p:cNvCxnSpPr>
            <a:stCxn id="277" idx="1"/>
            <a:endCxn id="292" idx="2"/>
          </p:cNvCxnSpPr>
          <p:nvPr/>
        </p:nvCxnSpPr>
        <p:spPr>
          <a:xfrm rot="10800000">
            <a:off x="7050193" y="4397427"/>
            <a:ext cx="2100" cy="36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51"/>
          <p:cNvCxnSpPr/>
          <p:nvPr/>
        </p:nvCxnSpPr>
        <p:spPr>
          <a:xfrm rot="10800000">
            <a:off x="7805921" y="4298775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51"/>
          <p:cNvCxnSpPr/>
          <p:nvPr/>
        </p:nvCxnSpPr>
        <p:spPr>
          <a:xfrm>
            <a:off x="3886909" y="4007182"/>
            <a:ext cx="90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51"/>
          <p:cNvSpPr/>
          <p:nvPr/>
        </p:nvSpPr>
        <p:spPr>
          <a:xfrm>
            <a:off x="6530775" y="3031941"/>
            <a:ext cx="1058400" cy="3009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Translator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(to YANG XML)</a:t>
            </a:r>
            <a:endParaRPr sz="900"/>
          </a:p>
        </p:txBody>
      </p:sp>
      <p:cxnSp>
        <p:nvCxnSpPr>
          <p:cNvPr id="296" name="Google Shape;296;p51"/>
          <p:cNvCxnSpPr>
            <a:stCxn id="295" idx="2"/>
          </p:cNvCxnSpPr>
          <p:nvPr/>
        </p:nvCxnSpPr>
        <p:spPr>
          <a:xfrm>
            <a:off x="7059975" y="3332841"/>
            <a:ext cx="3000" cy="15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51"/>
          <p:cNvCxnSpPr>
            <a:stCxn id="264" idx="2"/>
            <a:endCxn id="295" idx="0"/>
          </p:cNvCxnSpPr>
          <p:nvPr/>
        </p:nvCxnSpPr>
        <p:spPr>
          <a:xfrm flipH="1">
            <a:off x="7059934" y="2296300"/>
            <a:ext cx="10800" cy="73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51"/>
          <p:cNvSpPr/>
          <p:nvPr/>
        </p:nvSpPr>
        <p:spPr>
          <a:xfrm>
            <a:off x="1795975" y="5473900"/>
            <a:ext cx="193800" cy="174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9" name="Google Shape;299;p51"/>
          <p:cNvSpPr txBox="1"/>
          <p:nvPr/>
        </p:nvSpPr>
        <p:spPr>
          <a:xfrm>
            <a:off x="1981596" y="5421216"/>
            <a:ext cx="973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Manually written</a:t>
            </a:r>
            <a:endParaRPr sz="800"/>
          </a:p>
        </p:txBody>
      </p:sp>
      <p:sp>
        <p:nvSpPr>
          <p:cNvPr id="300" name="Google Shape;300;p51"/>
          <p:cNvSpPr/>
          <p:nvPr/>
        </p:nvSpPr>
        <p:spPr>
          <a:xfrm>
            <a:off x="8140434" y="3547075"/>
            <a:ext cx="933000" cy="28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libyang</a:t>
            </a:r>
            <a:endParaRPr sz="1000"/>
          </a:p>
        </p:txBody>
      </p:sp>
      <p:cxnSp>
        <p:nvCxnSpPr>
          <p:cNvPr id="301" name="Google Shape;301;p51"/>
          <p:cNvCxnSpPr/>
          <p:nvPr/>
        </p:nvCxnSpPr>
        <p:spPr>
          <a:xfrm rot="10800000">
            <a:off x="7807427" y="3688225"/>
            <a:ext cx="3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4" name="Google Shape;264;p51"/>
          <p:cNvSpPr/>
          <p:nvPr/>
        </p:nvSpPr>
        <p:spPr>
          <a:xfrm>
            <a:off x="6513484" y="1960600"/>
            <a:ext cx="1114500" cy="3357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ABNF JSON</a:t>
            </a:r>
            <a:endParaRPr sz="1000"/>
          </a:p>
        </p:txBody>
      </p:sp>
      <p:sp>
        <p:nvSpPr>
          <p:cNvPr id="302" name="Google Shape;302;p51"/>
          <p:cNvSpPr/>
          <p:nvPr/>
        </p:nvSpPr>
        <p:spPr>
          <a:xfrm>
            <a:off x="4790200" y="3702288"/>
            <a:ext cx="1219050" cy="588384"/>
          </a:xfrm>
          <a:prstGeom prst="flowChartMultidocument">
            <a:avLst/>
          </a:prstGeom>
          <a:solidFill>
            <a:srgbClr val="FFFF4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YIN Schema with metadata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3" name="Google Shape;303;p51"/>
          <p:cNvSpPr/>
          <p:nvPr/>
        </p:nvSpPr>
        <p:spPr>
          <a:xfrm>
            <a:off x="2941750" y="5473900"/>
            <a:ext cx="193800" cy="174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4" name="Google Shape;304;p51"/>
          <p:cNvSpPr txBox="1"/>
          <p:nvPr/>
        </p:nvSpPr>
        <p:spPr>
          <a:xfrm>
            <a:off x="3166615" y="5404830"/>
            <a:ext cx="1820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Applications</a:t>
            </a:r>
            <a:endParaRPr sz="800"/>
          </a:p>
        </p:txBody>
      </p:sp>
      <p:sp>
        <p:nvSpPr>
          <p:cNvPr id="305" name="Google Shape;305;p51"/>
          <p:cNvSpPr/>
          <p:nvPr/>
        </p:nvSpPr>
        <p:spPr>
          <a:xfrm>
            <a:off x="9315281" y="3618382"/>
            <a:ext cx="838674" cy="585306"/>
          </a:xfrm>
          <a:prstGeom prst="flowChartDocumen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Platform Specific Data</a:t>
            </a:r>
            <a:endParaRPr sz="1000"/>
          </a:p>
        </p:txBody>
      </p:sp>
      <p:cxnSp>
        <p:nvCxnSpPr>
          <p:cNvPr id="306" name="Google Shape;306;p51"/>
          <p:cNvCxnSpPr>
            <a:endCxn id="305" idx="2"/>
          </p:cNvCxnSpPr>
          <p:nvPr/>
        </p:nvCxnSpPr>
        <p:spPr>
          <a:xfrm flipH="1" rot="10800000">
            <a:off x="9073418" y="4164993"/>
            <a:ext cx="661200" cy="137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2" name="Google Shape;292;p51"/>
          <p:cNvSpPr/>
          <p:nvPr/>
        </p:nvSpPr>
        <p:spPr>
          <a:xfrm>
            <a:off x="6472525" y="3505325"/>
            <a:ext cx="1155600" cy="8922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1"/>
          <p:cNvSpPr/>
          <p:nvPr/>
        </p:nvSpPr>
        <p:spPr>
          <a:xfrm>
            <a:off x="6551984" y="3585477"/>
            <a:ext cx="1021800" cy="1836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Syntax Check</a:t>
            </a:r>
            <a:endParaRPr sz="900"/>
          </a:p>
        </p:txBody>
      </p:sp>
      <p:sp>
        <p:nvSpPr>
          <p:cNvPr id="308" name="Google Shape;308;p51"/>
          <p:cNvSpPr/>
          <p:nvPr/>
        </p:nvSpPr>
        <p:spPr>
          <a:xfrm>
            <a:off x="6549509" y="3883127"/>
            <a:ext cx="1021800" cy="1836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Semantic Check</a:t>
            </a:r>
            <a:endParaRPr sz="900"/>
          </a:p>
        </p:txBody>
      </p:sp>
      <p:sp>
        <p:nvSpPr>
          <p:cNvPr id="309" name="Google Shape;309;p51"/>
          <p:cNvSpPr/>
          <p:nvPr/>
        </p:nvSpPr>
        <p:spPr>
          <a:xfrm>
            <a:off x="6539986" y="4158483"/>
            <a:ext cx="1021800" cy="183600"/>
          </a:xfrm>
          <a:prstGeom prst="rect">
            <a:avLst/>
          </a:prstGeom>
          <a:solidFill>
            <a:srgbClr val="6DCE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Platform Check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412950" y="604650"/>
            <a:ext cx="11366100" cy="58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There can be two types of platform constraint validation: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➢"/>
            </a:pPr>
            <a:r>
              <a:rPr lang="en-US" sz="2200"/>
              <a:t>Static Platform Constraint Validation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Platform constraints (range, enum, ‘must’/’when’ expression etc.) are expressed in YANG deviation model for each feature.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/>
              <a:t>Deviation models are compiled along with SONiC feature YANG model and new constraints are added or overwritten in the compiled schema</a:t>
            </a:r>
            <a:r>
              <a:rPr lang="en-US"/>
              <a:t>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200"/>
              <a:t>Dynamic Platform Constraint Validation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Platform data is available in Redis DB table.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SONiC YANG models can be developed based on platform specific data in Redis DB. Constraints like ‘must’ or ‘when’ are used in feature YANG by cross-referencing platform YANG models.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Platform data is available through APIs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If constraints cannot be expressed using YANG syntax or </a:t>
            </a:r>
            <a:r>
              <a:rPr lang="en-US"/>
              <a:t>platform data is available through API</a:t>
            </a:r>
            <a:r>
              <a:rPr lang="en-US" sz="1800"/>
              <a:t>, custom validation needs to be hooked up in feature YANG model through custom YANG extension.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CVL will generate stub code for custom validation. Feature developer implements the stub code. The validation function should call platform API and fetch required parameter for checking constraints.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Based on YANG extension syntax, CVL will call the appropriate custom validation function along with YANG instance data to be validated.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2"/>
          <p:cNvSpPr txBox="1"/>
          <p:nvPr>
            <p:ph type="title"/>
          </p:nvPr>
        </p:nvSpPr>
        <p:spPr>
          <a:xfrm>
            <a:off x="349304" y="39206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Platform Constraints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413000" y="914400"/>
            <a:ext cx="6454800" cy="5529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container sonic-acl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    scommon:db-name "CONFIG_DB";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list ACL_TABLE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key "aclname";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 scommon:key-delim "|";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scommon:key-pattern "ACL_TABLE|{aclname}";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aclname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string;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leaf-list ports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  path "/prt:sonic-port/prt:PORT/prt:ifname";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......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list ACL_RULE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key "aclname rulename";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scommon:key-delim "|";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scommon:key-pattern "ACL_RULE|{aclname}|{rulename}";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	     scommon:pf-check    “ACL_CheckAclRuleLimit”;	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aclname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path "../../ACL_TABLE/aclname";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rulename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string;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MIRROR_ACTION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path "/sms:sonic-mirror-session/sms:MIRROR_SESSION/sms:name";</a:t>
            </a:r>
            <a:endParaRPr b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......     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}    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3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CVL - Sample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3"/>
          <p:cNvSpPr txBox="1"/>
          <p:nvPr/>
        </p:nvSpPr>
        <p:spPr>
          <a:xfrm>
            <a:off x="7156425" y="917600"/>
            <a:ext cx="4622700" cy="223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ABNF JSON: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"ACL_RULE":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"TestACL1|Rule1":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"PACKET_ACTION": "FORWARD",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"SRC_IP": "10.1.1.1/32",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"L4_SRC_PORT": "10078",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"IP_PROTOCOL": "103",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"DST_IP": "20.2.2.2/32",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"L4_DST_PORT_RANGE": "9000-12000"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53"/>
          <p:cNvSpPr txBox="1"/>
          <p:nvPr/>
        </p:nvSpPr>
        <p:spPr>
          <a:xfrm>
            <a:off x="7156425" y="3891600"/>
            <a:ext cx="4622700" cy="256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YANG XML: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&lt;sonic-acl xmlns="http://github.com/Azure/sonic-acl"&gt;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&lt;ACL_RULE&gt;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&lt;aclname&gt;TestACL1&lt;/aclname&gt;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&lt;rulename&gt;Rule1&lt;/rulename&gt;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&lt;DST_IP&gt;20.2.2.2/32&lt;/DST_IP&gt;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&lt;IP_PROTOCOL&gt;1&lt;/IP_PROTOCOL&gt;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&lt;L4_DST_PORT_RANGE&gt;9000-12000&lt;/L4_DST_PORT_RANGE&gt;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&lt;L4_SRC_PORT&gt;8080&lt;/L4_SRC_PORT&gt;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&lt;PACKET_ACTION&gt;FORWARD&lt;/PACKET_ACTION&gt;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&lt;SRC_IP&gt;10.1.1.1/32&lt;/SRC_IP&gt;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&lt;/ACL_RULE&gt;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&lt;/sonic-acl&gt;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53"/>
          <p:cNvSpPr/>
          <p:nvPr/>
        </p:nvSpPr>
        <p:spPr>
          <a:xfrm>
            <a:off x="9311050" y="3377799"/>
            <a:ext cx="305400" cy="36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413004" y="3989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Sequence Diagram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625" y="841400"/>
            <a:ext cx="8659376" cy="57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4"/>
          <p:cNvSpPr txBox="1"/>
          <p:nvPr/>
        </p:nvSpPr>
        <p:spPr>
          <a:xfrm>
            <a:off x="355225" y="6327900"/>
            <a:ext cx="7696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D9D9D9"/>
                </a:highlight>
              </a:rPr>
              <a:t>Note: Redis DB interaction from DB Access layer is not shown her</a:t>
            </a:r>
            <a:r>
              <a:rPr lang="en-US" sz="1000">
                <a:highlight>
                  <a:srgbClr val="D9D9D9"/>
                </a:highlight>
              </a:rPr>
              <a:t>e for brevity, refer to Slide #6 - REST SET OPERATION</a:t>
            </a:r>
            <a:endParaRPr sz="1000"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429149" y="1992125"/>
            <a:ext cx="100011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 for SONiC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55600" y="1153360"/>
            <a:ext cx="106107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Use Open Source Klish to support industry standard CLI</a:t>
            </a:r>
            <a:endParaRPr/>
          </a:p>
          <a:p>
            <a:pPr indent="-311150" lvl="0" marL="381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Extend Klish parser with patches to allow advanced cases like recursive parameter etc.  </a:t>
            </a:r>
            <a:endParaRPr/>
          </a:p>
          <a:p>
            <a:pPr indent="-311150" lvl="0" marL="381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Use Swagger client SDK to execute CLI commands</a:t>
            </a:r>
            <a:endParaRPr/>
          </a:p>
          <a:p>
            <a:pPr indent="-311150" lvl="0" marL="381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Template Rendering with Python Jinja </a:t>
            </a:r>
            <a:endParaRPr/>
          </a:p>
          <a:p>
            <a:pPr indent="-311150" lvl="0" marL="381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Provide the reference XML files for CLI command tree to allow SONiC community to easily customize CLI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08080"/>
              </a:buClr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615968" y="410400"/>
            <a:ext cx="10661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CLI modules</a:t>
            </a:r>
            <a:endParaRPr/>
          </a:p>
        </p:txBody>
      </p:sp>
      <p:sp>
        <p:nvSpPr>
          <p:cNvPr id="351" name="Google Shape;351;p57"/>
          <p:cNvSpPr/>
          <p:nvPr/>
        </p:nvSpPr>
        <p:spPr>
          <a:xfrm>
            <a:off x="581891" y="1593273"/>
            <a:ext cx="1422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2563092" y="1787237"/>
            <a:ext cx="5846700" cy="37452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57"/>
          <p:cNvCxnSpPr/>
          <p:nvPr/>
        </p:nvCxnSpPr>
        <p:spPr>
          <a:xfrm>
            <a:off x="2563092" y="2202873"/>
            <a:ext cx="58467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57"/>
          <p:cNvSpPr txBox="1"/>
          <p:nvPr/>
        </p:nvSpPr>
        <p:spPr>
          <a:xfrm>
            <a:off x="5186219" y="1812961"/>
            <a:ext cx="743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900"/>
          </a:p>
        </p:txBody>
      </p:sp>
      <p:sp>
        <p:nvSpPr>
          <p:cNvPr id="355" name="Google Shape;355;p57"/>
          <p:cNvSpPr/>
          <p:nvPr/>
        </p:nvSpPr>
        <p:spPr>
          <a:xfrm>
            <a:off x="2939471" y="3457973"/>
            <a:ext cx="2618400" cy="9495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Klish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57"/>
          <p:cNvCxnSpPr/>
          <p:nvPr/>
        </p:nvCxnSpPr>
        <p:spPr>
          <a:xfrm>
            <a:off x="1547089" y="3699051"/>
            <a:ext cx="13923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p57"/>
          <p:cNvSpPr/>
          <p:nvPr/>
        </p:nvSpPr>
        <p:spPr>
          <a:xfrm>
            <a:off x="3620655" y="2312715"/>
            <a:ext cx="1450062" cy="832248"/>
          </a:xfrm>
          <a:prstGeom prst="flowChartMultidocumen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 command Tree</a:t>
            </a:r>
            <a:endParaRPr sz="1900"/>
          </a:p>
        </p:txBody>
      </p:sp>
      <p:sp>
        <p:nvSpPr>
          <p:cNvPr id="358" name="Google Shape;358;p57"/>
          <p:cNvSpPr/>
          <p:nvPr/>
        </p:nvSpPr>
        <p:spPr>
          <a:xfrm>
            <a:off x="6179127" y="2806972"/>
            <a:ext cx="1449900" cy="9495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Actioner</a:t>
            </a:r>
            <a:endParaRPr sz="1900"/>
          </a:p>
        </p:txBody>
      </p:sp>
      <p:sp>
        <p:nvSpPr>
          <p:cNvPr id="359" name="Google Shape;359;p57"/>
          <p:cNvSpPr/>
          <p:nvPr/>
        </p:nvSpPr>
        <p:spPr>
          <a:xfrm>
            <a:off x="6179127" y="4069448"/>
            <a:ext cx="1449900" cy="9495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endParaRPr sz="1900"/>
          </a:p>
        </p:txBody>
      </p:sp>
      <p:cxnSp>
        <p:nvCxnSpPr>
          <p:cNvPr id="360" name="Google Shape;360;p57"/>
          <p:cNvCxnSpPr>
            <a:stCxn id="355" idx="3"/>
            <a:endCxn id="358" idx="1"/>
          </p:cNvCxnSpPr>
          <p:nvPr/>
        </p:nvCxnSpPr>
        <p:spPr>
          <a:xfrm flipH="1" rot="10800000">
            <a:off x="5557871" y="3281723"/>
            <a:ext cx="621300" cy="651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57"/>
          <p:cNvCxnSpPr/>
          <p:nvPr/>
        </p:nvCxnSpPr>
        <p:spPr>
          <a:xfrm>
            <a:off x="7629236" y="3273851"/>
            <a:ext cx="18105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2" name="Google Shape;362;p57"/>
          <p:cNvSpPr/>
          <p:nvPr/>
        </p:nvSpPr>
        <p:spPr>
          <a:xfrm>
            <a:off x="9439564" y="2378363"/>
            <a:ext cx="1500900" cy="29049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Server</a:t>
            </a:r>
            <a:endParaRPr sz="1900"/>
          </a:p>
        </p:txBody>
      </p:sp>
      <p:cxnSp>
        <p:nvCxnSpPr>
          <p:cNvPr id="363" name="Google Shape;363;p57"/>
          <p:cNvCxnSpPr/>
          <p:nvPr/>
        </p:nvCxnSpPr>
        <p:spPr>
          <a:xfrm rot="10800000">
            <a:off x="7629064" y="4581236"/>
            <a:ext cx="18105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4" name="Google Shape;364;p57"/>
          <p:cNvCxnSpPr>
            <a:endCxn id="355" idx="3"/>
          </p:cNvCxnSpPr>
          <p:nvPr/>
        </p:nvCxnSpPr>
        <p:spPr>
          <a:xfrm rot="10800000">
            <a:off x="5557871" y="3932723"/>
            <a:ext cx="621300" cy="8328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57"/>
          <p:cNvCxnSpPr>
            <a:stCxn id="357" idx="2"/>
            <a:endCxn id="355" idx="0"/>
          </p:cNvCxnSpPr>
          <p:nvPr/>
        </p:nvCxnSpPr>
        <p:spPr>
          <a:xfrm>
            <a:off x="4244853" y="3113445"/>
            <a:ext cx="3900" cy="344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57"/>
          <p:cNvSpPr/>
          <p:nvPr/>
        </p:nvSpPr>
        <p:spPr>
          <a:xfrm>
            <a:off x="8250381" y="2415325"/>
            <a:ext cx="302400" cy="2904900"/>
          </a:xfrm>
          <a:prstGeom prst="rect">
            <a:avLst/>
          </a:prstGeom>
          <a:solidFill>
            <a:srgbClr val="FFD25E"/>
          </a:solidFill>
          <a:ln>
            <a:noFill/>
          </a:ln>
        </p:spPr>
        <p:txBody>
          <a:bodyPr anchorCtr="0" anchor="ctr" bIns="182875" lIns="24382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 sz="1900"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  <a:endParaRPr sz="1900"/>
          </a:p>
        </p:txBody>
      </p:sp>
      <p:sp>
        <p:nvSpPr>
          <p:cNvPr id="367" name="Google Shape;367;p57"/>
          <p:cNvSpPr txBox="1"/>
          <p:nvPr/>
        </p:nvSpPr>
        <p:spPr>
          <a:xfrm>
            <a:off x="1887680" y="3318640"/>
            <a:ext cx="355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900"/>
          </a:p>
        </p:txBody>
      </p:sp>
      <p:sp>
        <p:nvSpPr>
          <p:cNvPr id="368" name="Google Shape;368;p57"/>
          <p:cNvSpPr txBox="1"/>
          <p:nvPr/>
        </p:nvSpPr>
        <p:spPr>
          <a:xfrm>
            <a:off x="5606473" y="3191164"/>
            <a:ext cx="348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900"/>
          </a:p>
        </p:txBody>
      </p:sp>
      <p:sp>
        <p:nvSpPr>
          <p:cNvPr id="369" name="Google Shape;369;p57"/>
          <p:cNvSpPr txBox="1"/>
          <p:nvPr/>
        </p:nvSpPr>
        <p:spPr>
          <a:xfrm>
            <a:off x="8714508" y="2908271"/>
            <a:ext cx="39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900"/>
          </a:p>
        </p:txBody>
      </p:sp>
      <p:sp>
        <p:nvSpPr>
          <p:cNvPr id="370" name="Google Shape;370;p57"/>
          <p:cNvSpPr txBox="1"/>
          <p:nvPr/>
        </p:nvSpPr>
        <p:spPr>
          <a:xfrm>
            <a:off x="8701812" y="4554220"/>
            <a:ext cx="30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900"/>
          </a:p>
        </p:txBody>
      </p:sp>
      <p:sp>
        <p:nvSpPr>
          <p:cNvPr id="371" name="Google Shape;371;p57"/>
          <p:cNvSpPr txBox="1"/>
          <p:nvPr/>
        </p:nvSpPr>
        <p:spPr>
          <a:xfrm>
            <a:off x="5644568" y="4349036"/>
            <a:ext cx="212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900"/>
          </a:p>
        </p:txBody>
      </p:sp>
      <p:cxnSp>
        <p:nvCxnSpPr>
          <p:cNvPr id="372" name="Google Shape;372;p57"/>
          <p:cNvCxnSpPr/>
          <p:nvPr/>
        </p:nvCxnSpPr>
        <p:spPr>
          <a:xfrm rot="10800000">
            <a:off x="1581071" y="4160868"/>
            <a:ext cx="13584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57"/>
          <p:cNvSpPr txBox="1"/>
          <p:nvPr/>
        </p:nvSpPr>
        <p:spPr>
          <a:xfrm>
            <a:off x="1887681" y="4202264"/>
            <a:ext cx="355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413000" y="1110150"/>
            <a:ext cx="11366100" cy="4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Recap: Approach and Design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Deep Dive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TransLib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Config Validation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CLI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gNMI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PoC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Scope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Use cases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Open Config ACL YANG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Open API spec for sample VLAN config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App Module for these use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Points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615968" y="410400"/>
            <a:ext cx="10661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CLI examples – ACL</a:t>
            </a:r>
            <a:endParaRPr/>
          </a:p>
        </p:txBody>
      </p:sp>
      <p:pic>
        <p:nvPicPr>
          <p:cNvPr descr="A screenshot of a cell phone&#10;&#10;Description generated with high confidence"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40" y="955759"/>
            <a:ext cx="6748987" cy="3565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380" name="Google Shape;38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9695" y="2033844"/>
            <a:ext cx="6159365" cy="469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413004" y="396170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gNMI Server Integration</a:t>
            </a:r>
            <a:endParaRPr/>
          </a:p>
        </p:txBody>
      </p:sp>
      <p:grpSp>
        <p:nvGrpSpPr>
          <p:cNvPr id="387" name="Google Shape;387;p59"/>
          <p:cNvGrpSpPr/>
          <p:nvPr/>
        </p:nvGrpSpPr>
        <p:grpSpPr>
          <a:xfrm>
            <a:off x="1939450" y="946550"/>
            <a:ext cx="9053951" cy="5527827"/>
            <a:chOff x="129825" y="210850"/>
            <a:chExt cx="9053951" cy="5527827"/>
          </a:xfrm>
        </p:grpSpPr>
        <p:sp>
          <p:nvSpPr>
            <p:cNvPr id="388" name="Google Shape;388;p59"/>
            <p:cNvSpPr/>
            <p:nvPr/>
          </p:nvSpPr>
          <p:spPr>
            <a:xfrm>
              <a:off x="129825" y="844975"/>
              <a:ext cx="6794700" cy="4211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gNMI Server</a:t>
              </a:r>
              <a:endParaRPr b="1" sz="1200"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89775" y="1178200"/>
              <a:ext cx="2279100" cy="370500"/>
            </a:xfrm>
            <a:prstGeom prst="rect">
              <a:avLst/>
            </a:prstGeom>
            <a:solidFill>
              <a:srgbClr val="6DCE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gRPC Dial-in Server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3774520" y="5231216"/>
              <a:ext cx="2026761" cy="429461"/>
            </a:xfrm>
            <a:prstGeom prst="flowChartMagneticDisk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Redis database</a:t>
              </a:r>
              <a:endParaRPr sz="1000"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682218" y="5312982"/>
              <a:ext cx="2327700" cy="305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Non-DB data provider</a:t>
              </a:r>
              <a:endParaRPr sz="1000"/>
            </a:p>
          </p:txBody>
        </p:sp>
        <p:sp>
          <p:nvSpPr>
            <p:cNvPr id="392" name="Google Shape;392;p59"/>
            <p:cNvSpPr/>
            <p:nvPr/>
          </p:nvSpPr>
          <p:spPr>
            <a:xfrm>
              <a:off x="389775" y="3225501"/>
              <a:ext cx="2753400" cy="284700"/>
            </a:xfrm>
            <a:prstGeom prst="rect">
              <a:avLst/>
            </a:prstGeom>
            <a:solidFill>
              <a:srgbClr val="6DCE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DB / Non-DB Client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3" name="Google Shape;393;p59"/>
            <p:cNvSpPr/>
            <p:nvPr/>
          </p:nvSpPr>
          <p:spPr>
            <a:xfrm>
              <a:off x="3854453" y="4189571"/>
              <a:ext cx="2441400" cy="2499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TransLib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94" name="Google Shape;394;p59"/>
            <p:cNvSpPr/>
            <p:nvPr/>
          </p:nvSpPr>
          <p:spPr>
            <a:xfrm>
              <a:off x="389775" y="1960475"/>
              <a:ext cx="4972800" cy="768300"/>
            </a:xfrm>
            <a:prstGeom prst="rect">
              <a:avLst/>
            </a:prstGeom>
            <a:solidFill>
              <a:srgbClr val="6DCE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Request Handler</a:t>
              </a:r>
              <a:endParaRPr sz="1200"/>
            </a:p>
          </p:txBody>
        </p:sp>
        <p:sp>
          <p:nvSpPr>
            <p:cNvPr id="395" name="Google Shape;395;p59"/>
            <p:cNvSpPr/>
            <p:nvPr/>
          </p:nvSpPr>
          <p:spPr>
            <a:xfrm>
              <a:off x="520650" y="2353000"/>
              <a:ext cx="1008600" cy="218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Get</a:t>
              </a:r>
              <a:endParaRPr sz="1200"/>
            </a:p>
          </p:txBody>
        </p:sp>
        <p:sp>
          <p:nvSpPr>
            <p:cNvPr id="396" name="Google Shape;396;p59"/>
            <p:cNvSpPr/>
            <p:nvPr/>
          </p:nvSpPr>
          <p:spPr>
            <a:xfrm>
              <a:off x="4181775" y="2367575"/>
              <a:ext cx="1008600" cy="218700"/>
            </a:xfrm>
            <a:prstGeom prst="roundRect">
              <a:avLst>
                <a:gd fmla="val 33024" name="adj"/>
              </a:avLst>
            </a:prstGeom>
            <a:solidFill>
              <a:srgbClr val="E6913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Set</a:t>
              </a:r>
              <a:endParaRPr sz="1200"/>
            </a:p>
          </p:txBody>
        </p:sp>
        <p:sp>
          <p:nvSpPr>
            <p:cNvPr id="397" name="Google Shape;397;p59"/>
            <p:cNvSpPr/>
            <p:nvPr/>
          </p:nvSpPr>
          <p:spPr>
            <a:xfrm>
              <a:off x="1709950" y="2367575"/>
              <a:ext cx="1008600" cy="218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Subscribe</a:t>
              </a:r>
              <a:endParaRPr sz="1200"/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3868250" y="4673600"/>
              <a:ext cx="2427600" cy="237000"/>
            </a:xfrm>
            <a:prstGeom prst="rect">
              <a:avLst/>
            </a:prstGeom>
            <a:solidFill>
              <a:srgbClr val="0FFFE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App Modules</a:t>
              </a:r>
              <a:endParaRPr sz="1200"/>
            </a:p>
          </p:txBody>
        </p:sp>
        <p:sp>
          <p:nvSpPr>
            <p:cNvPr id="399" name="Google Shape;399;p59"/>
            <p:cNvSpPr/>
            <p:nvPr/>
          </p:nvSpPr>
          <p:spPr>
            <a:xfrm>
              <a:off x="2961500" y="2367575"/>
              <a:ext cx="1008600" cy="2187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Capability</a:t>
              </a:r>
              <a:endParaRPr sz="1200"/>
            </a:p>
          </p:txBody>
        </p:sp>
        <p:sp>
          <p:nvSpPr>
            <p:cNvPr id="400" name="Google Shape;400;p59"/>
            <p:cNvSpPr/>
            <p:nvPr/>
          </p:nvSpPr>
          <p:spPr>
            <a:xfrm>
              <a:off x="4787900" y="1178200"/>
              <a:ext cx="1856400" cy="3705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Dial-out Client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129925" y="210850"/>
              <a:ext cx="6794700" cy="37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gNMI Collector (Client)</a:t>
              </a:r>
              <a:endParaRPr b="1"/>
            </a:p>
          </p:txBody>
        </p:sp>
        <p:cxnSp>
          <p:nvCxnSpPr>
            <p:cNvPr id="402" name="Google Shape;402;p59"/>
            <p:cNvCxnSpPr>
              <a:stCxn id="400" idx="0"/>
            </p:cNvCxnSpPr>
            <p:nvPr/>
          </p:nvCxnSpPr>
          <p:spPr>
            <a:xfrm rot="10800000">
              <a:off x="5716100" y="572500"/>
              <a:ext cx="0" cy="6057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59"/>
            <p:cNvCxnSpPr>
              <a:endCxn id="389" idx="0"/>
            </p:cNvCxnSpPr>
            <p:nvPr/>
          </p:nvCxnSpPr>
          <p:spPr>
            <a:xfrm>
              <a:off x="1529325" y="580000"/>
              <a:ext cx="0" cy="5982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04" name="Google Shape;404;p59"/>
            <p:cNvCxnSpPr/>
            <p:nvPr/>
          </p:nvCxnSpPr>
          <p:spPr>
            <a:xfrm>
              <a:off x="1533875" y="3520225"/>
              <a:ext cx="0" cy="1698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05" name="Google Shape;405;p59"/>
            <p:cNvSpPr/>
            <p:nvPr/>
          </p:nvSpPr>
          <p:spPr>
            <a:xfrm>
              <a:off x="7013300" y="2827949"/>
              <a:ext cx="226200" cy="226800"/>
            </a:xfrm>
            <a:prstGeom prst="rect">
              <a:avLst/>
            </a:prstGeom>
            <a:solidFill>
              <a:srgbClr val="6DCE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6" name="Google Shape;406;p59"/>
            <p:cNvSpPr/>
            <p:nvPr/>
          </p:nvSpPr>
          <p:spPr>
            <a:xfrm>
              <a:off x="7013300" y="3953393"/>
              <a:ext cx="219000" cy="2370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7" name="Google Shape;407;p59"/>
            <p:cNvSpPr/>
            <p:nvPr/>
          </p:nvSpPr>
          <p:spPr>
            <a:xfrm>
              <a:off x="7014177" y="4384475"/>
              <a:ext cx="227100" cy="237000"/>
            </a:xfrm>
            <a:prstGeom prst="rect">
              <a:avLst/>
            </a:prstGeom>
            <a:solidFill>
              <a:srgbClr val="0FFFE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08" name="Google Shape;408;p59"/>
            <p:cNvSpPr txBox="1"/>
            <p:nvPr/>
          </p:nvSpPr>
          <p:spPr>
            <a:xfrm>
              <a:off x="7255553" y="2777166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common code</a:t>
              </a:r>
              <a:endParaRPr sz="1000"/>
            </a:p>
          </p:txBody>
        </p:sp>
        <p:sp>
          <p:nvSpPr>
            <p:cNvPr id="409" name="Google Shape;409;p59"/>
            <p:cNvSpPr txBox="1"/>
            <p:nvPr/>
          </p:nvSpPr>
          <p:spPr>
            <a:xfrm>
              <a:off x="7253570" y="3879373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service </a:t>
              </a:r>
              <a:r>
                <a:rPr lang="en-US" sz="1000">
                  <a:solidFill>
                    <a:schemeClr val="dk1"/>
                  </a:solidFill>
                </a:rPr>
                <a:t>based on YANG model</a:t>
              </a:r>
              <a:endParaRPr sz="1000"/>
            </a:p>
          </p:txBody>
        </p:sp>
        <p:sp>
          <p:nvSpPr>
            <p:cNvPr id="410" name="Google Shape;410;p59"/>
            <p:cNvSpPr txBox="1"/>
            <p:nvPr/>
          </p:nvSpPr>
          <p:spPr>
            <a:xfrm>
              <a:off x="7253570" y="4331358"/>
              <a:ext cx="16122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App specific code</a:t>
              </a:r>
              <a:endParaRPr sz="1000"/>
            </a:p>
          </p:txBody>
        </p:sp>
        <p:cxnSp>
          <p:nvCxnSpPr>
            <p:cNvPr id="411" name="Google Shape;411;p59"/>
            <p:cNvCxnSpPr>
              <a:stCxn id="389" idx="2"/>
            </p:cNvCxnSpPr>
            <p:nvPr/>
          </p:nvCxnSpPr>
          <p:spPr>
            <a:xfrm>
              <a:off x="1529325" y="1548700"/>
              <a:ext cx="0" cy="4197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cxnSp>
          <p:nvCxnSpPr>
            <p:cNvPr id="412" name="Google Shape;412;p59"/>
            <p:cNvCxnSpPr/>
            <p:nvPr/>
          </p:nvCxnSpPr>
          <p:spPr>
            <a:xfrm rot="10800000">
              <a:off x="5082050" y="4910650"/>
              <a:ext cx="0" cy="2955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13" name="Google Shape;413;p59"/>
            <p:cNvSpPr/>
            <p:nvPr/>
          </p:nvSpPr>
          <p:spPr>
            <a:xfrm>
              <a:off x="7013300" y="3556475"/>
              <a:ext cx="219000" cy="2370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14" name="Google Shape;414;p59"/>
            <p:cNvSpPr txBox="1"/>
            <p:nvPr/>
          </p:nvSpPr>
          <p:spPr>
            <a:xfrm>
              <a:off x="7253576" y="3462769"/>
              <a:ext cx="19302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service extended based on YANG model</a:t>
              </a:r>
              <a:endParaRPr sz="1000"/>
            </a:p>
          </p:txBody>
        </p:sp>
        <p:cxnSp>
          <p:nvCxnSpPr>
            <p:cNvPr id="415" name="Google Shape;415;p59"/>
            <p:cNvCxnSpPr/>
            <p:nvPr/>
          </p:nvCxnSpPr>
          <p:spPr>
            <a:xfrm>
              <a:off x="7016220" y="2225978"/>
              <a:ext cx="227100" cy="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6" name="Google Shape;416;p59"/>
            <p:cNvSpPr txBox="1"/>
            <p:nvPr/>
          </p:nvSpPr>
          <p:spPr>
            <a:xfrm>
              <a:off x="7239775" y="2083637"/>
              <a:ext cx="17754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path for non-YANG based request</a:t>
              </a:r>
              <a:endParaRPr sz="1000"/>
            </a:p>
          </p:txBody>
        </p:sp>
        <p:cxnSp>
          <p:nvCxnSpPr>
            <p:cNvPr id="417" name="Google Shape;417;p59"/>
            <p:cNvCxnSpPr/>
            <p:nvPr/>
          </p:nvCxnSpPr>
          <p:spPr>
            <a:xfrm>
              <a:off x="7026420" y="2576232"/>
              <a:ext cx="2271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8" name="Google Shape;418;p59"/>
            <p:cNvSpPr txBox="1"/>
            <p:nvPr/>
          </p:nvSpPr>
          <p:spPr>
            <a:xfrm>
              <a:off x="7249975" y="2433875"/>
              <a:ext cx="17754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path for YANG based request</a:t>
              </a:r>
              <a:endParaRPr sz="1000"/>
            </a:p>
          </p:txBody>
        </p:sp>
        <p:sp>
          <p:nvSpPr>
            <p:cNvPr id="419" name="Google Shape;419;p59"/>
            <p:cNvSpPr/>
            <p:nvPr/>
          </p:nvSpPr>
          <p:spPr>
            <a:xfrm>
              <a:off x="512200" y="5192377"/>
              <a:ext cx="5556600" cy="546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9"/>
            <p:cNvSpPr/>
            <p:nvPr/>
          </p:nvSpPr>
          <p:spPr>
            <a:xfrm>
              <a:off x="3859699" y="3702250"/>
              <a:ext cx="2441400" cy="2499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 Utils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cxnSp>
          <p:nvCxnSpPr>
            <p:cNvPr id="421" name="Google Shape;421;p59"/>
            <p:cNvCxnSpPr>
              <a:stCxn id="398" idx="0"/>
              <a:endCxn id="393" idx="2"/>
            </p:cNvCxnSpPr>
            <p:nvPr/>
          </p:nvCxnSpPr>
          <p:spPr>
            <a:xfrm rot="10800000">
              <a:off x="5075150" y="4439600"/>
              <a:ext cx="6900" cy="2340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cxnSp>
          <p:nvCxnSpPr>
            <p:cNvPr id="422" name="Google Shape;422;p59"/>
            <p:cNvCxnSpPr/>
            <p:nvPr/>
          </p:nvCxnSpPr>
          <p:spPr>
            <a:xfrm rot="10800000">
              <a:off x="6058775" y="1548775"/>
              <a:ext cx="0" cy="17118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3" name="Google Shape;423;p59"/>
            <p:cNvCxnSpPr>
              <a:stCxn id="393" idx="0"/>
              <a:endCxn id="420" idx="2"/>
            </p:cNvCxnSpPr>
            <p:nvPr/>
          </p:nvCxnSpPr>
          <p:spPr>
            <a:xfrm flipH="1" rot="10800000">
              <a:off x="5075153" y="3952271"/>
              <a:ext cx="5100" cy="237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cxnSp>
          <p:nvCxnSpPr>
            <p:cNvPr id="424" name="Google Shape;424;p59"/>
            <p:cNvCxnSpPr/>
            <p:nvPr/>
          </p:nvCxnSpPr>
          <p:spPr>
            <a:xfrm>
              <a:off x="1539500" y="2741925"/>
              <a:ext cx="0" cy="495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cxnSp>
          <p:nvCxnSpPr>
            <p:cNvPr id="425" name="Google Shape;425;p59"/>
            <p:cNvCxnSpPr/>
            <p:nvPr/>
          </p:nvCxnSpPr>
          <p:spPr>
            <a:xfrm rot="10800000">
              <a:off x="5080399" y="2723050"/>
              <a:ext cx="0" cy="5220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6" name="Google Shape;426;p59"/>
            <p:cNvCxnSpPr/>
            <p:nvPr/>
          </p:nvCxnSpPr>
          <p:spPr>
            <a:xfrm>
              <a:off x="2809950" y="2932425"/>
              <a:ext cx="9600" cy="276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59"/>
            <p:cNvCxnSpPr/>
            <p:nvPr/>
          </p:nvCxnSpPr>
          <p:spPr>
            <a:xfrm rot="10800000">
              <a:off x="2800200" y="2922975"/>
              <a:ext cx="2924400" cy="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59"/>
            <p:cNvCxnSpPr>
              <a:endCxn id="400" idx="2"/>
            </p:cNvCxnSpPr>
            <p:nvPr/>
          </p:nvCxnSpPr>
          <p:spPr>
            <a:xfrm rot="10800000">
              <a:off x="5716100" y="1548700"/>
              <a:ext cx="8400" cy="13647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9" name="Google Shape;429;p59"/>
            <p:cNvSpPr/>
            <p:nvPr/>
          </p:nvSpPr>
          <p:spPr>
            <a:xfrm>
              <a:off x="3831124" y="3215575"/>
              <a:ext cx="2441400" cy="2499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 Data Client</a:t>
              </a:r>
              <a:endParaRPr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cxnSp>
          <p:nvCxnSpPr>
            <p:cNvPr id="430" name="Google Shape;430;p59"/>
            <p:cNvCxnSpPr/>
            <p:nvPr/>
          </p:nvCxnSpPr>
          <p:spPr>
            <a:xfrm flipH="1" rot="10800000">
              <a:off x="5075690" y="3480009"/>
              <a:ext cx="5100" cy="237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431" name="Google Shape;431;p59"/>
            <p:cNvSpPr/>
            <p:nvPr/>
          </p:nvSpPr>
          <p:spPr>
            <a:xfrm>
              <a:off x="7017950" y="3195074"/>
              <a:ext cx="226200" cy="226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32" name="Google Shape;432;p59"/>
            <p:cNvSpPr txBox="1"/>
            <p:nvPr/>
          </p:nvSpPr>
          <p:spPr>
            <a:xfrm>
              <a:off x="7260203" y="3144291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common code</a:t>
              </a:r>
              <a:endParaRPr sz="1000"/>
            </a:p>
          </p:txBody>
        </p:sp>
        <p:sp>
          <p:nvSpPr>
            <p:cNvPr id="433" name="Google Shape;433;p59"/>
            <p:cNvSpPr/>
            <p:nvPr/>
          </p:nvSpPr>
          <p:spPr>
            <a:xfrm>
              <a:off x="3677300" y="4094775"/>
              <a:ext cx="2795700" cy="860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59"/>
          <p:cNvSpPr txBox="1"/>
          <p:nvPr/>
        </p:nvSpPr>
        <p:spPr>
          <a:xfrm>
            <a:off x="7489532" y="1494330"/>
            <a:ext cx="135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sonic-telemetry</a:t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11480" y="3408399"/>
            <a:ext cx="8686800" cy="18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PoC - A Brief 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413004" y="1371600"/>
            <a:ext cx="11366100" cy="14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cases considered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 Config ACL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Create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Delete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OpenAPI Spec for sample VLAN configuration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Management applications for these use cases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REST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gNMI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CLI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1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PoC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type="title"/>
          </p:nvPr>
        </p:nvSpPr>
        <p:spPr>
          <a:xfrm>
            <a:off x="296254" y="1850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 - </a:t>
            </a:r>
            <a:r>
              <a:rPr lang="en-US"/>
              <a:t>Detailed</a:t>
            </a:r>
            <a:r>
              <a:rPr lang="en-US"/>
              <a:t> View</a:t>
            </a:r>
            <a:endParaRPr/>
          </a:p>
        </p:txBody>
      </p:sp>
      <p:pic>
        <p:nvPicPr>
          <p:cNvPr id="454" name="Google Shape;4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425" y="917580"/>
            <a:ext cx="8993558" cy="5635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2"/>
          <p:cNvSpPr/>
          <p:nvPr/>
        </p:nvSpPr>
        <p:spPr>
          <a:xfrm>
            <a:off x="2953700" y="4621050"/>
            <a:ext cx="471000" cy="632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>
            <a:off x="2296700" y="4621050"/>
            <a:ext cx="471000" cy="632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"/>
          <p:cNvSpPr/>
          <p:nvPr/>
        </p:nvSpPr>
        <p:spPr>
          <a:xfrm>
            <a:off x="2811850" y="3689625"/>
            <a:ext cx="789300" cy="548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2"/>
          <p:cNvSpPr/>
          <p:nvPr/>
        </p:nvSpPr>
        <p:spPr>
          <a:xfrm>
            <a:off x="2794550" y="1796375"/>
            <a:ext cx="789300" cy="548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2"/>
          <p:cNvSpPr/>
          <p:nvPr/>
        </p:nvSpPr>
        <p:spPr>
          <a:xfrm>
            <a:off x="5072900" y="992200"/>
            <a:ext cx="1059600" cy="548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"/>
          <p:cNvSpPr/>
          <p:nvPr/>
        </p:nvSpPr>
        <p:spPr>
          <a:xfrm>
            <a:off x="5411400" y="2104350"/>
            <a:ext cx="20163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2"/>
          <p:cNvSpPr/>
          <p:nvPr/>
        </p:nvSpPr>
        <p:spPr>
          <a:xfrm>
            <a:off x="5411400" y="2660050"/>
            <a:ext cx="20163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2"/>
          <p:cNvSpPr/>
          <p:nvPr/>
        </p:nvSpPr>
        <p:spPr>
          <a:xfrm>
            <a:off x="5807902" y="3781125"/>
            <a:ext cx="18564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2"/>
          <p:cNvSpPr/>
          <p:nvPr/>
        </p:nvSpPr>
        <p:spPr>
          <a:xfrm>
            <a:off x="5807902" y="4255350"/>
            <a:ext cx="18564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2"/>
          <p:cNvSpPr/>
          <p:nvPr/>
        </p:nvSpPr>
        <p:spPr>
          <a:xfrm>
            <a:off x="7958552" y="4255350"/>
            <a:ext cx="18564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2"/>
          <p:cNvSpPr/>
          <p:nvPr/>
        </p:nvSpPr>
        <p:spPr>
          <a:xfrm>
            <a:off x="5382850" y="5041900"/>
            <a:ext cx="1645800" cy="457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2"/>
          <p:cNvSpPr/>
          <p:nvPr/>
        </p:nvSpPr>
        <p:spPr>
          <a:xfrm>
            <a:off x="7369662" y="5075950"/>
            <a:ext cx="15690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2"/>
          <p:cNvSpPr/>
          <p:nvPr/>
        </p:nvSpPr>
        <p:spPr>
          <a:xfrm>
            <a:off x="9075938" y="5075950"/>
            <a:ext cx="12801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2"/>
          <p:cNvSpPr/>
          <p:nvPr/>
        </p:nvSpPr>
        <p:spPr>
          <a:xfrm>
            <a:off x="624900" y="1131225"/>
            <a:ext cx="1737300" cy="1137600"/>
          </a:xfrm>
          <a:prstGeom prst="wedgeRoundRectCallout">
            <a:avLst>
              <a:gd fmla="val 78554" name="adj1"/>
              <a:gd fmla="val 2224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Swagger-codegen templates and command one tools to generate server code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69" name="Google Shape;469;p62"/>
          <p:cNvSpPr/>
          <p:nvPr/>
        </p:nvSpPr>
        <p:spPr>
          <a:xfrm>
            <a:off x="624900" y="2522600"/>
            <a:ext cx="1737300" cy="765900"/>
          </a:xfrm>
          <a:prstGeom prst="wedgeRoundRectCallout">
            <a:avLst>
              <a:gd fmla="val 87342" name="adj1"/>
              <a:gd fmla="val 11074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Pyang plugin to generate OpenAPI spec from yang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0" name="Google Shape;470;p62"/>
          <p:cNvSpPr/>
          <p:nvPr/>
        </p:nvSpPr>
        <p:spPr>
          <a:xfrm>
            <a:off x="589800" y="3576000"/>
            <a:ext cx="1737300" cy="966300"/>
          </a:xfrm>
          <a:prstGeom prst="wedgeRoundRectCallout">
            <a:avLst>
              <a:gd fmla="val 51864" name="adj1"/>
              <a:gd fmla="val 8236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A demo OpenAPI spec with VLAN ops - get, create, delete, add/rem members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1" name="Google Shape;471;p62"/>
          <p:cNvSpPr/>
          <p:nvPr/>
        </p:nvSpPr>
        <p:spPr>
          <a:xfrm>
            <a:off x="624900" y="5441650"/>
            <a:ext cx="1737300" cy="857100"/>
          </a:xfrm>
          <a:prstGeom prst="wedgeRoundRectCallout">
            <a:avLst>
              <a:gd fmla="val 98056" name="adj1"/>
              <a:gd fmla="val -8405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OpenConfig ACL yang -- create/del ACLs, rules and bind/unbind interface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2" name="Google Shape;472;p62"/>
          <p:cNvSpPr/>
          <p:nvPr/>
        </p:nvSpPr>
        <p:spPr>
          <a:xfrm>
            <a:off x="3197075" y="551300"/>
            <a:ext cx="1737300" cy="457200"/>
          </a:xfrm>
          <a:prstGeom prst="wedgeRoundRectCallout">
            <a:avLst>
              <a:gd fmla="val 70535" name="adj1"/>
              <a:gd fmla="val 9744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Swagger UI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3335600" y="5389900"/>
            <a:ext cx="1856400" cy="1062900"/>
          </a:xfrm>
          <a:prstGeom prst="wedgeRoundRectCallout">
            <a:avLst>
              <a:gd fmla="val 67919" name="adj1"/>
              <a:gd fmla="val -56367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Demo apps: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1) OpenConfig ACL yang operations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2) Sample VLAN configs (non-yang)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4" name="Google Shape;474;p62"/>
          <p:cNvSpPr/>
          <p:nvPr/>
        </p:nvSpPr>
        <p:spPr>
          <a:xfrm>
            <a:off x="3710325" y="2755100"/>
            <a:ext cx="1504500" cy="632700"/>
          </a:xfrm>
          <a:prstGeom prst="wedgeRoundRectCallout">
            <a:avLst>
              <a:gd fmla="val 100435" name="adj1"/>
              <a:gd fmla="val 12990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Stock OpenConfig ACL ygot bindings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5" name="Google Shape;475;p62"/>
          <p:cNvSpPr/>
          <p:nvPr/>
        </p:nvSpPr>
        <p:spPr>
          <a:xfrm>
            <a:off x="5891350" y="5799600"/>
            <a:ext cx="1737300" cy="632700"/>
          </a:xfrm>
          <a:prstGeom prst="wedgeRoundRectCallout">
            <a:avLst>
              <a:gd fmla="val 52144" name="adj1"/>
              <a:gd fmla="val -111024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Python swsssdk like APIs in GO lang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Integrates with CVL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6" name="Google Shape;476;p62"/>
          <p:cNvSpPr/>
          <p:nvPr/>
        </p:nvSpPr>
        <p:spPr>
          <a:xfrm>
            <a:off x="10579400" y="3955425"/>
            <a:ext cx="1504500" cy="1434600"/>
          </a:xfrm>
          <a:prstGeom prst="wedgeRoundRectCallout">
            <a:avLst>
              <a:gd fmla="val -74128" name="adj1"/>
              <a:gd fmla="val 3541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CVL in GO lang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Schema models for ACL, Rule, vlan and vlan member tables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7" name="Google Shape;477;p62"/>
          <p:cNvSpPr/>
          <p:nvPr/>
        </p:nvSpPr>
        <p:spPr>
          <a:xfrm>
            <a:off x="6368300" y="992200"/>
            <a:ext cx="1059600" cy="548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2"/>
          <p:cNvSpPr/>
          <p:nvPr/>
        </p:nvSpPr>
        <p:spPr>
          <a:xfrm>
            <a:off x="7445850" y="248450"/>
            <a:ext cx="2436900" cy="857100"/>
          </a:xfrm>
          <a:prstGeom prst="wedgeRoundRectCallout">
            <a:avLst>
              <a:gd fmla="val -61687" name="adj1"/>
              <a:gd fmla="val 52940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Klish based hierarchical CLIs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ACL create/delete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Add/remove rule to ACL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Bind ACL on interface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479" name="Google Shape;479;p62"/>
          <p:cNvSpPr/>
          <p:nvPr/>
        </p:nvSpPr>
        <p:spPr>
          <a:xfrm>
            <a:off x="8247275" y="2675561"/>
            <a:ext cx="2016300" cy="365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2"/>
          <p:cNvSpPr/>
          <p:nvPr/>
        </p:nvSpPr>
        <p:spPr>
          <a:xfrm>
            <a:off x="9882850" y="1387075"/>
            <a:ext cx="2126100" cy="765900"/>
          </a:xfrm>
          <a:prstGeom prst="wedgeRoundRectCallout">
            <a:avLst>
              <a:gd fmla="val -54010" name="adj1"/>
              <a:gd fmla="val 12736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GET and SET operations based on OpenConfig ACL model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idx="1" type="body"/>
          </p:nvPr>
        </p:nvSpPr>
        <p:spPr>
          <a:xfrm>
            <a:off x="411480" y="4701279"/>
            <a:ext cx="85953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413000" y="1371600"/>
            <a:ext cx="11366100" cy="48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Swagger-codegen generated GO HTTP Server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API definitions: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Yang model defined RESTCONF APIs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OpenAPI spec defined REST APIs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Yang files are converted to </a:t>
            </a:r>
            <a:r>
              <a:rPr lang="en-US"/>
              <a:t>OpenAPI spec and then fed to swagger-codegen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New pyang plugin to generate OpenAPI spec file from yang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Generates RESTCONF compliant GET, POST, PUT, PATCH and DELETE operations for each yang data nodes.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Input and output will be in IETF yang json format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Yang RPCs are ignored (future enhancement)</a:t>
            </a:r>
            <a:endParaRPr/>
          </a:p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Server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idx="1" type="body"/>
          </p:nvPr>
        </p:nvSpPr>
        <p:spPr>
          <a:xfrm>
            <a:off x="413000" y="1371600"/>
            <a:ext cx="6145800" cy="4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Generated REST server code invokes TransLib APIs -- direct function call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Supports basic auth, token auth and AAA authentication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Uses Swagger-UI for providing documentation and test UI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Client SDK -- Swagger-codegen generated client code</a:t>
            </a:r>
            <a:endParaRPr/>
          </a:p>
        </p:txBody>
      </p:sp>
      <p:sp>
        <p:nvSpPr>
          <p:cNvPr id="499" name="Google Shape;499;p65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REST Server (...2)</a:t>
            </a:r>
            <a:endParaRPr/>
          </a:p>
        </p:txBody>
      </p:sp>
      <p:graphicFrame>
        <p:nvGraphicFramePr>
          <p:cNvPr id="500" name="Google Shape;500;p65"/>
          <p:cNvGraphicFramePr/>
          <p:nvPr/>
        </p:nvGraphicFramePr>
        <p:xfrm>
          <a:off x="7061625" y="172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{7180AB67-56EA-435B-A38E-E611CF765EE4}</a:tableStyleId>
              </a:tblPr>
              <a:tblGrid>
                <a:gridCol w="2194475"/>
                <a:gridCol w="2203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HTTP method</a:t>
                      </a:r>
                      <a:endParaRPr b="1"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TransLib API</a:t>
                      </a:r>
                      <a:endParaRPr b="1"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GET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Get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POST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Create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PATCH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Update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PUT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Replace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DELETE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Delete</a:t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idx="1" type="body"/>
          </p:nvPr>
        </p:nvSpPr>
        <p:spPr>
          <a:xfrm>
            <a:off x="413000" y="1371600"/>
            <a:ext cx="11366100" cy="5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Functionality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Provides APIs for REST and gNMI server.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Translates northbound models to southbound SONiC Redis tables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High-level </a:t>
            </a:r>
            <a:r>
              <a:rPr b="1" lang="en-US"/>
              <a:t>Workflow</a:t>
            </a:r>
            <a:endParaRPr b="1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Registration of all App Modules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Base path based App module </a:t>
            </a:r>
            <a:r>
              <a:rPr lang="en-US"/>
              <a:t>invocation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Automatic conversion of path and payload to YGOT bindings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Defines APIs for App modules to implement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Provides DB wrapper APIs and watch keys support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Invokes the Config Validation Library(CVL) for </a:t>
            </a:r>
            <a:r>
              <a:rPr lang="en-US"/>
              <a:t>command </a:t>
            </a:r>
            <a:r>
              <a:rPr lang="en-US"/>
              <a:t>validation</a:t>
            </a:r>
            <a:endParaRPr/>
          </a:p>
        </p:txBody>
      </p:sp>
      <p:sp>
        <p:nvSpPr>
          <p:cNvPr id="507" name="Google Shape;507;p66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Translib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413003" y="551300"/>
            <a:ext cx="4011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TransLib APIs</a:t>
            </a:r>
            <a:endParaRPr/>
          </a:p>
        </p:txBody>
      </p:sp>
      <p:sp>
        <p:nvSpPr>
          <p:cNvPr id="513" name="Google Shape;513;p67"/>
          <p:cNvSpPr txBox="1"/>
          <p:nvPr>
            <p:ph type="title"/>
          </p:nvPr>
        </p:nvSpPr>
        <p:spPr>
          <a:xfrm>
            <a:off x="6096000" y="551300"/>
            <a:ext cx="4648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 Interface functions</a:t>
            </a:r>
            <a:endParaRPr/>
          </a:p>
        </p:txBody>
      </p:sp>
      <p:sp>
        <p:nvSpPr>
          <p:cNvPr id="514" name="Google Shape;514;p67"/>
          <p:cNvSpPr txBox="1"/>
          <p:nvPr/>
        </p:nvSpPr>
        <p:spPr>
          <a:xfrm>
            <a:off x="624425" y="1238100"/>
            <a:ext cx="54045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Get(req GetRequest) (GetResponse,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Subscribe(paths []string, q *queue.PriorityQueue, stop chan struct{}) (This might change)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GetModels() ([]ModelData, error)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5" name="Google Shape;515;p67"/>
          <p:cNvSpPr txBox="1"/>
          <p:nvPr/>
        </p:nvSpPr>
        <p:spPr>
          <a:xfrm>
            <a:off x="6276625" y="1270400"/>
            <a:ext cx="4984800" cy="5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initialize(data appData)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translateCreate(d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translateUpdate(d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translateReplace(d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translateDelete(d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translateGet(dbs [db.MaxDB]*db.DB) error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processCreate(d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processUpdate(d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processReplace(d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processDelete(d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processGet(dbs [db.MaxDB]*db.DB) (GetResponse, error)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338675" y="989425"/>
            <a:ext cx="11366100" cy="54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/>
              <a:t>Comprehensive approach catering: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Standard based YANG Models and custom YANG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 API spec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Industry standard CLI</a:t>
            </a:r>
            <a:endParaRPr/>
          </a:p>
          <a:p>
            <a: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Config Validation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REST server, gNMI server, App Module and TransLib - all in GO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Translation by using the TransLib Library and application specific modules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Marshalling and unmarshalling using YGOT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Redis updated using CAS(Check-and-Set) trans. (No locking, No rollback)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Config Validation by using YANG model from ABNF schema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CLI with klish framework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Approach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 Registration</a:t>
            </a:r>
            <a:endParaRPr/>
          </a:p>
        </p:txBody>
      </p:sp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199196"/>
            <a:ext cx="9924675" cy="4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>
            <p:ph idx="1" type="body"/>
          </p:nvPr>
        </p:nvSpPr>
        <p:spPr>
          <a:xfrm>
            <a:off x="413000" y="1371600"/>
            <a:ext cx="5682900" cy="5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Input: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GetRequest struct {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Path       string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SetRequest struct {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Path       string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Payload    []byte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</p:txBody>
      </p:sp>
      <p:sp>
        <p:nvSpPr>
          <p:cNvPr id="528" name="Google Shape;528;p69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Translib Input/Output</a:t>
            </a:r>
            <a:endParaRPr/>
          </a:p>
        </p:txBody>
      </p:sp>
      <p:sp>
        <p:nvSpPr>
          <p:cNvPr id="529" name="Google Shape;529;p69"/>
          <p:cNvSpPr txBox="1"/>
          <p:nvPr>
            <p:ph idx="1" type="body"/>
          </p:nvPr>
        </p:nvSpPr>
        <p:spPr>
          <a:xfrm>
            <a:off x="6260675" y="1502475"/>
            <a:ext cx="5682900" cy="46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Output</a:t>
            </a:r>
            <a:r>
              <a:rPr b="1" lang="en-US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GetResponse struct {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Payload    []byte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ErrSrc     ErrSource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SetResponse struct{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ErrSrc     ErrSource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idx="1" type="body"/>
          </p:nvPr>
        </p:nvSpPr>
        <p:spPr>
          <a:xfrm>
            <a:off x="413000" y="914400"/>
            <a:ext cx="11366100" cy="6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Pyang Compiler</a:t>
            </a:r>
            <a:endParaRPr b="1" sz="1800"/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An extensible YANG validator and OpenAPI Spec generator.</a:t>
            </a:r>
            <a:endParaRPr sz="12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YGOT Generator</a:t>
            </a:r>
            <a:endParaRPr b="1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Collection of Go utilities for generating Go Structures, validating contents in the Go structures, rendering Go Structure to output format such as JSON.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Swagger Tool</a:t>
            </a:r>
            <a:endParaRPr b="1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Generates Client SDK, Server Stub and API documentation based on OpenAPI Spec.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Client SDK</a:t>
            </a:r>
            <a:endParaRPr b="1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Swagger generated APIs used to communicate with REST server from a REST client/CLI.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REST Gateway (Server)</a:t>
            </a:r>
            <a:endParaRPr b="1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GO based REST server generated using swagger.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Char char="–"/>
            </a:pPr>
            <a:r>
              <a:rPr lang="en-US" sz="1400"/>
              <a:t>REST Request Handler</a:t>
            </a:r>
            <a:endParaRPr sz="1400"/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All REST requests from Northbound land here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238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Invokes common handler for CRUD operations with path and Payload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Calls appropriate Translib functions based on CRUD operation.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GNMI Server</a:t>
            </a:r>
            <a:endParaRPr b="1" sz="1800"/>
          </a:p>
          <a:p>
            <a:pPr indent="-3238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Existing GNMI server in SONiC extended for YANG based support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>
                <a:solidFill>
                  <a:srgbClr val="464646"/>
                </a:solidFill>
                <a:highlight>
                  <a:srgbClr val="FDFDFD"/>
                </a:highlight>
              </a:rPr>
              <a:t>GNMI Request Handler</a:t>
            </a:r>
            <a:endParaRPr sz="14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175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Handles Set/Get/Subscribe/Capability request. 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-3048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Calls appropriate Translib functions based on requested operation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0" lvl="0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indent="0" lvl="0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1500"/>
              <a:t>	</a:t>
            </a:r>
            <a:endParaRPr sz="1500"/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36" name="Google Shape;536;p70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contd ...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>
            <p:ph idx="1" type="body"/>
          </p:nvPr>
        </p:nvSpPr>
        <p:spPr>
          <a:xfrm>
            <a:off x="412950" y="662400"/>
            <a:ext cx="11366100" cy="5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b="1" lang="en-US" sz="1800"/>
              <a:t>TransLib (GO)</a:t>
            </a:r>
            <a:endParaRPr b="1"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GO based Translation library to convert data in YANG to Redis(ABNF) format and vice versa, validate config data and write to Redis/Non-DB database. </a:t>
            </a:r>
            <a:endParaRPr sz="1200"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Translib Infra</a:t>
            </a:r>
            <a:endParaRPr sz="1800"/>
          </a:p>
          <a:p>
            <a:pPr indent="-330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GO bind-Objects</a:t>
            </a:r>
            <a:endParaRPr sz="1600"/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GO bindings generated using YGOT. Converts the incoming payload to YGOT structures, which is given to App modules</a:t>
            </a:r>
            <a:endParaRPr/>
          </a:p>
          <a:p>
            <a: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Request Handler</a:t>
            </a:r>
            <a:endParaRPr sz="1600"/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All requests from management servers land here.</a:t>
            </a:r>
            <a:endParaRPr/>
          </a:p>
          <a:p>
            <a: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App Interface</a:t>
            </a:r>
            <a:endParaRPr sz="1600"/>
          </a:p>
          <a:p>
            <a:pPr indent="-3302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App modules registers with path during TransLib initialization</a:t>
            </a:r>
            <a:endParaRPr sz="1600"/>
          </a:p>
          <a:p>
            <a:pPr indent="-3302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Invokes appropriate app module specific implementation</a:t>
            </a:r>
            <a:endParaRPr sz="1200"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App Modules</a:t>
            </a:r>
            <a:endParaRPr sz="1800"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YGOT structure to ABNF key value pairs - write, ABNF key value pairs to YGOT structure - read</a:t>
            </a:r>
            <a:endParaRPr sz="1200"/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Translates, validates and converts data.</a:t>
            </a:r>
            <a:endParaRPr sz="1200"/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Facilitates breaking bulk operation into multiple operations suitable for Redis transaction</a:t>
            </a:r>
            <a:endParaRPr sz="1200"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DB Access</a:t>
            </a:r>
            <a:endParaRPr sz="1800"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Provides access to Redis DB using Go-Redis package</a:t>
            </a:r>
            <a:endParaRPr sz="1200"/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Supports transaction </a:t>
            </a:r>
            <a:endParaRPr sz="1200"/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Config Validation</a:t>
            </a:r>
            <a:endParaRPr sz="1800"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Validates a JSON buffer against given ABNF schema. Carries-out semantic, syntactic, parameter, type and range validation as well as platform and inter-dependency validation. Uses code generated from a schema 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43" name="Google Shape;543;p71"/>
          <p:cNvSpPr txBox="1"/>
          <p:nvPr>
            <p:ph type="title"/>
          </p:nvPr>
        </p:nvSpPr>
        <p:spPr>
          <a:xfrm>
            <a:off x="413004" y="476286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Design contd ...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 txBox="1"/>
          <p:nvPr>
            <p:ph idx="1" type="body"/>
          </p:nvPr>
        </p:nvSpPr>
        <p:spPr>
          <a:xfrm>
            <a:off x="413000" y="1371600"/>
            <a:ext cx="11366100" cy="4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API List 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type KeyData struct {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VType CVLValidateType //Validation type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	VOp CVLOperation      //Operation type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Key string      	   //Key format : “PORT|Ethernet4”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Data map[string]string  //Value :  {“alias”: "40GE0/28", “mtu” : 9100,  “admin_status”:  down}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Initialize()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Finish()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ValidateConfig(jsonData string)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ValidateEditConfig(cfgData []CVLEditConfigData)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ValidateKey(key string)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ValidateField(key, field, value string)</a:t>
            </a:r>
            <a:endParaRPr b="1" sz="1800"/>
          </a:p>
        </p:txBody>
      </p:sp>
      <p:sp>
        <p:nvSpPr>
          <p:cNvPr id="550" name="Google Shape;550;p72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CVL - 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idx="1" type="body"/>
          </p:nvPr>
        </p:nvSpPr>
        <p:spPr>
          <a:xfrm>
            <a:off x="5442200" y="762000"/>
            <a:ext cx="3494700" cy="5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ValidateEditConfig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OP_CREATE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"stage": "INGRESS",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"type": "l3"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OP_CREATE,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"ACL_TABLE|TestACL2"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"stage": "EGRESS",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"type": "l3"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OP_CREATE,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                                  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"packet_action": "forward",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"src_ip": "10.1.1.1/32",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"l4_src_port": 8080,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"ip_protocol": "ip",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"dst_ip": "20.2.2.2/32",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"l4_dst_port_range": "9000-12000"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}])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3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CVL - Sample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3"/>
          <p:cNvSpPr txBox="1"/>
          <p:nvPr/>
        </p:nvSpPr>
        <p:spPr>
          <a:xfrm>
            <a:off x="8915950" y="463224"/>
            <a:ext cx="3000000" cy="5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ValidateEditConfig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OP_UPDATE,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"stage": "EGRESS",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OP_UPDATE,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                                  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"src_ip": "9.1.1.1/32",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"l4_src_port": 8081,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ValidateEditConfig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OP_DELETE,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},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VALIDATE_ALL,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OP_DELETE,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}])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3"/>
          <p:cNvSpPr txBox="1"/>
          <p:nvPr>
            <p:ph idx="1" type="body"/>
          </p:nvPr>
        </p:nvSpPr>
        <p:spPr>
          <a:xfrm>
            <a:off x="319800" y="828325"/>
            <a:ext cx="4791600" cy="6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alibri"/>
                <a:ea typeface="Calibri"/>
                <a:cs typeface="Calibri"/>
                <a:sym typeface="Calibri"/>
              </a:rPr>
              <a:t>ValidateConfig</a:t>
            </a: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(`{                                                                                        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"VLAN": {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"Vlan100": {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"members": [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    "Ethernet44", "Ethernet64"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],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"vlanid": "100"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},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"Vlan1200": {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"members": [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    "Ethernet64","Ethernet8"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],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"vlanid": "1200"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"VLAN_MEMBER": {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"Vlan100|Ethernet924": {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"tagging_mode": "tagged"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},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"Vlan1200|Ethernet4": {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"tagging_mode": "tagged"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"WRED_PROFILE": {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"AZURE_LOSSLESS": {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"red_max_threshold": "312000",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"wred_green_enable": "true",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"ecn": "ecn_all",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"green_min_threshold": "104000",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"red_min_threshold": "104000",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"wred_yellow_enable": "true",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"yellow_min_threshold": "104000",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"wred_red_enable": "true",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"yellow_max_threshold": "312000",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"green_max_threshold": "312000"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"MIRROR_SESSION": {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"everflow0": {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"src_ip": "10.1.0.32",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"dst_ip": "2.2.2.2"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 txBox="1"/>
          <p:nvPr>
            <p:ph type="title"/>
          </p:nvPr>
        </p:nvSpPr>
        <p:spPr>
          <a:xfrm>
            <a:off x="413004" y="2465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Deviation YANG model</a:t>
            </a:r>
            <a:endParaRPr/>
          </a:p>
        </p:txBody>
      </p:sp>
      <p:sp>
        <p:nvSpPr>
          <p:cNvPr id="566" name="Google Shape;566;p74"/>
          <p:cNvSpPr txBox="1"/>
          <p:nvPr/>
        </p:nvSpPr>
        <p:spPr>
          <a:xfrm>
            <a:off x="481150" y="1149213"/>
            <a:ext cx="4383600" cy="276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Feature YANG model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VLAN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scommon:db-name "CONFIG_DB";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"name";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"VLAN|{name}";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must "./name = concat('Vlan', string(./vlanid))";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name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pattern "Vlan(</a:t>
            </a:r>
            <a:r>
              <a:rPr lang="en-US" sz="1000">
                <a:highlight>
                  <a:srgbClr val="FFE599"/>
                </a:highlight>
              </a:rPr>
              <a:t>409[0-5]|40[0-8][0-9]|</a:t>
            </a:r>
            <a:r>
              <a:rPr lang="en-US" sz="1000">
                <a:highlight>
                  <a:srgbClr val="FFF2CC"/>
                </a:highlight>
              </a:rPr>
              <a:t>[</a:t>
            </a:r>
            <a:r>
              <a:rPr lang="en-US" sz="1000"/>
              <a:t>1-3][0-9]{3}|[1-9][0-9]{2}|[1-9][0-9]|[1-9])";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7" name="Google Shape;567;p74"/>
          <p:cNvSpPr txBox="1"/>
          <p:nvPr/>
        </p:nvSpPr>
        <p:spPr>
          <a:xfrm>
            <a:off x="481150" y="4431200"/>
            <a:ext cx="4383600" cy="184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Deviation YANG model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deviation /svlan:sonic-vlan/svlan:VLAN/svlan:name</a:t>
            </a:r>
            <a:r>
              <a:rPr lang="en-US" sz="1000"/>
              <a:t>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deviate </a:t>
            </a:r>
            <a:r>
              <a:rPr b="1" lang="en-US" sz="1000"/>
              <a:t>replace </a:t>
            </a:r>
            <a:r>
              <a:rPr lang="en-US" sz="1000"/>
              <a:t>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type string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		/* Supports 3K VLANs */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		pattern "Vlan([1-3][0-9]{3}|[1-9][0-9]{2}|[1-9][0-9]|[1-9])";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8" name="Google Shape;568;p74"/>
          <p:cNvSpPr/>
          <p:nvPr/>
        </p:nvSpPr>
        <p:spPr>
          <a:xfrm>
            <a:off x="2341475" y="3988400"/>
            <a:ext cx="345300" cy="342600"/>
          </a:xfrm>
          <a:prstGeom prst="mathPlus">
            <a:avLst>
              <a:gd fmla="val 23520" name="adj1"/>
            </a:avLst>
          </a:prstGeom>
          <a:solidFill>
            <a:srgbClr val="99999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4"/>
          <p:cNvSpPr txBox="1"/>
          <p:nvPr/>
        </p:nvSpPr>
        <p:spPr>
          <a:xfrm>
            <a:off x="6682400" y="1155800"/>
            <a:ext cx="5178600" cy="511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YIN Schema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&lt;container name="sonic-vlan"&gt;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&lt;list name="VLAN"&gt;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&lt;scommon:db-name value="CONFIG_DB"/&gt;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&lt;key value="name"/&gt;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&lt;scommon:key-delim value="|"/&gt;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&lt;scommon:key-pattern value="VLAN|{name}"/&gt;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&lt;must condition="./name = concat('Vlan', string(./vlanid))"/&gt;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&lt;leaf name="name"&gt;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&lt;type name="string"&gt;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  &lt;pattern value="Vlan([1-3][0-9]{3}|[1-9][0-9]{2}|[1-9][0-9]|[1-9])"/&gt;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&lt;/type&gt;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&lt;/leaf&gt;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&lt;leaf name="vlanid"&gt;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&lt;type name="uint16"/&gt;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&lt;/leaf&gt;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……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……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……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&lt;/container&gt;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0" name="Google Shape;570;p74"/>
          <p:cNvSpPr/>
          <p:nvPr/>
        </p:nvSpPr>
        <p:spPr>
          <a:xfrm>
            <a:off x="5456700" y="4022900"/>
            <a:ext cx="639300" cy="27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Platform constraints in Redis DB</a:t>
            </a:r>
            <a:endParaRPr/>
          </a:p>
        </p:txBody>
      </p:sp>
      <p:sp>
        <p:nvSpPr>
          <p:cNvPr id="577" name="Google Shape;577;p75"/>
          <p:cNvSpPr txBox="1"/>
          <p:nvPr/>
        </p:nvSpPr>
        <p:spPr>
          <a:xfrm>
            <a:off x="481575" y="1346975"/>
            <a:ext cx="5765100" cy="487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Feature YANG model: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ACL_RULE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"aclname rulename";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"ACL_RULE|{aclname}|{rulename}";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2CC"/>
                </a:highlight>
              </a:rPr>
              <a:t>		</a:t>
            </a:r>
            <a:r>
              <a:rPr lang="en-US" sz="1000">
                <a:highlight>
                  <a:srgbClr val="FFE599"/>
                </a:highlight>
              </a:rPr>
              <a:t>must "count(../ACL_RULE) &gt;  /spf:sonic-pf-limits/acl/MAX_ACL_RULES" {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		error-message "Number of ACL rules reached max platform limit.";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}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must "PRIORITY &gt; /spf:sonic-pf-limits/acl/MAX_PRIORITY" {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		error-message "Invalid ACL rule priority.";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}</a:t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aclname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leafref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path "../../ACL_TABLE/aclname";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rulename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PRIORITY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uint16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range "1..65535";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........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8" name="Google Shape;578;p75"/>
          <p:cNvSpPr txBox="1"/>
          <p:nvPr/>
        </p:nvSpPr>
        <p:spPr>
          <a:xfrm>
            <a:off x="6695425" y="1346975"/>
            <a:ext cx="4955400" cy="337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Platform data </a:t>
            </a:r>
            <a:r>
              <a:rPr b="1" lang="en-US" sz="1200"/>
              <a:t>YANG model: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container sonic-pf-limits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scommon:db-name "APPL_DB";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container acl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</a:t>
            </a:r>
            <a:r>
              <a:rPr b="1" lang="en-US" sz="1000"/>
              <a:t>MAX_ACL_RULES</a:t>
            </a:r>
            <a:r>
              <a:rPr lang="en-US" sz="1000"/>
              <a:t>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</a:t>
            </a:r>
            <a:r>
              <a:rPr b="1" lang="en-US" sz="1000"/>
              <a:t>MAX_PRIORITY</a:t>
            </a:r>
            <a:r>
              <a:rPr lang="en-US" sz="1000"/>
              <a:t>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		range "1..65535";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container vlan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MAX_VLANS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9" name="Google Shape;579;p75"/>
          <p:cNvSpPr txBox="1"/>
          <p:nvPr/>
        </p:nvSpPr>
        <p:spPr>
          <a:xfrm>
            <a:off x="6695425" y="4988850"/>
            <a:ext cx="4955400" cy="123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Platform data in Redis DB: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{</a:t>
            </a:r>
            <a:r>
              <a:rPr lang="en-US" sz="1000"/>
              <a:t> sonic-pf-limits : 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    acl: { “ MAX_ACL_RULES” : 1024,  “MAX_PRIORITY”: 2500 } 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    vlan: {“</a:t>
            </a:r>
            <a:r>
              <a:rPr lang="en-US" sz="1000">
                <a:solidFill>
                  <a:schemeClr val="dk1"/>
                </a:solidFill>
              </a:rPr>
              <a:t>MAX_VLANS “: 3000}</a:t>
            </a:r>
            <a:r>
              <a:rPr lang="en-US" sz="1000"/>
              <a:t>	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VL - Platform constraints through APIs</a:t>
            </a:r>
            <a:endParaRPr/>
          </a:p>
        </p:txBody>
      </p:sp>
      <p:sp>
        <p:nvSpPr>
          <p:cNvPr id="586" name="Google Shape;586;p76"/>
          <p:cNvSpPr txBox="1"/>
          <p:nvPr/>
        </p:nvSpPr>
        <p:spPr>
          <a:xfrm>
            <a:off x="481575" y="1575575"/>
            <a:ext cx="5498100" cy="418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Feature YANG model: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ACL_RULE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"aclname rulename";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"ACL_RULE|{aclname}|{rulename}";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	</a:t>
            </a:r>
            <a:r>
              <a:rPr lang="en-US" sz="1000">
                <a:highlight>
                  <a:srgbClr val="FFE599"/>
                </a:highlight>
              </a:rPr>
              <a:t>	</a:t>
            </a:r>
            <a:r>
              <a:rPr b="1" lang="en-US" sz="1000">
                <a:highlight>
                  <a:srgbClr val="FFE599"/>
                </a:highlight>
              </a:rPr>
              <a:t>scommon:pf-check    "ACL_CheckAclRuleLimit";</a:t>
            </a:r>
            <a:endParaRPr b="1"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aclname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leafref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path "../../ACL_TABLE/aclname";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rulename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PRIORITY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uint16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range "1..65535";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........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87" name="Google Shape;587;p76"/>
          <p:cNvSpPr txBox="1"/>
          <p:nvPr/>
        </p:nvSpPr>
        <p:spPr>
          <a:xfrm>
            <a:off x="6228900" y="1575575"/>
            <a:ext cx="5498100" cy="418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Custom Validation Plugin code</a:t>
            </a:r>
            <a:r>
              <a:rPr b="1" lang="en-US" sz="1200"/>
              <a:t>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func  </a:t>
            </a:r>
            <a:r>
              <a:rPr b="1" lang="en-US" sz="1000">
                <a:solidFill>
                  <a:schemeClr val="dk1"/>
                </a:solidFill>
                <a:highlight>
                  <a:srgbClr val="FFE599"/>
                </a:highlight>
              </a:rPr>
              <a:t>ACL_CheckAclRuleLimit(node)</a:t>
            </a:r>
            <a:r>
              <a:rPr b="1" lang="en-US" sz="1000">
                <a:solidFill>
                  <a:schemeClr val="dk1"/>
                </a:solidFill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bool 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curNumACLRules :=  NumberOfNodes(node.Parent) //Get current number of ACL rules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maxACLRule := </a:t>
            </a:r>
            <a:r>
              <a:rPr b="1" lang="en-US" sz="1000">
                <a:solidFill>
                  <a:schemeClr val="dk1"/>
                </a:solidFill>
              </a:rPr>
              <a:t>PF_ACL_GetMaxACLRules</a:t>
            </a:r>
            <a:r>
              <a:rPr lang="en-US" sz="1000">
                <a:solidFill>
                  <a:schemeClr val="dk1"/>
                </a:solidFill>
              </a:rPr>
              <a:t>() //Call platform specific API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if (curNumACLRules  &lt;=  maxACLRule) 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    return true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 return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13000" y="1093450"/>
            <a:ext cx="6689100" cy="51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Approach </a:t>
            </a:r>
            <a:r>
              <a:rPr b="1" lang="en-US"/>
              <a:t>:</a:t>
            </a:r>
            <a:endParaRPr b="1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If path ‘Prefix’ is any of known DB name like APP_DB, CONFIG_DB etc., existing data client is created.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For other cases, new TransL data client is created.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 data client uses TransL Utils functions.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 Utils functions invoke APIs provided by TransLib library.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TransLib API creates thread internally per client subscription which listens for Redis notification. The notification data is received by TransL data client. </a:t>
            </a:r>
            <a:endParaRPr sz="2000"/>
          </a:p>
        </p:txBody>
      </p:sp>
      <p:sp>
        <p:nvSpPr>
          <p:cNvPr id="594" name="Google Shape;594;p77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gNMI Integration</a:t>
            </a:r>
            <a:endParaRPr/>
          </a:p>
        </p:txBody>
      </p:sp>
      <p:sp>
        <p:nvSpPr>
          <p:cNvPr id="595" name="Google Shape;595;p77"/>
          <p:cNvSpPr txBox="1"/>
          <p:nvPr>
            <p:ph idx="1" type="body"/>
          </p:nvPr>
        </p:nvSpPr>
        <p:spPr>
          <a:xfrm>
            <a:off x="7526825" y="1625675"/>
            <a:ext cx="4613700" cy="4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Code organization: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dialout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dialout_client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dialout_client.go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│   └── dialout_client_test.go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── dialout_client_cli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    └── dialout_client_cli.go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gnmi_server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client_subscribe.go 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server.go 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└── server_test.go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sonic_data_client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db_client.go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non_db_client.go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transl_data_client.go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==&gt; Added TransL data client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trie.go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└── virtual_db.go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└──</a:t>
            </a: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transl_utils</a:t>
            </a:r>
            <a:endParaRPr sz="110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   └── transl_utils.go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==&gt; Added TransL Utils Layer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413004" y="202159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Design</a:t>
            </a:r>
            <a:endParaRPr/>
          </a:p>
        </p:txBody>
      </p:sp>
      <p:pic>
        <p:nvPicPr>
          <p:cNvPr id="198" name="Google Shape;1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44650"/>
            <a:ext cx="10963274" cy="58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REST SET Operation</a:t>
            </a:r>
            <a:endParaRPr/>
          </a:p>
        </p:txBody>
      </p:sp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50" y="917600"/>
            <a:ext cx="10912701" cy="5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REST GET Operation</a:t>
            </a:r>
            <a:endParaRPr/>
          </a:p>
        </p:txBody>
      </p:sp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011"/>
            <a:ext cx="11887198" cy="510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13000" y="1371600"/>
            <a:ext cx="11366100" cy="4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Translate northbound API data to native REDIS DB and vice versa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Should implement all functions of TransLib App Interface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Stateless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Should define a context object to hold request and intermediate data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TransLib initializes new instance of this object for each request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Automatically destroyed when the request processing is complete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Ygot bind objects to process standard yang data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Raw json (or any other format) for direct OpenAPI defined REST APIs</a:t>
            </a:r>
            <a:endParaRPr/>
          </a:p>
        </p:txBody>
      </p:sp>
      <p:sp>
        <p:nvSpPr>
          <p:cNvPr id="217" name="Google Shape;217;p45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413000" y="1371600"/>
            <a:ext cx="10903800" cy="5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type appData struct {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path       string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payload    []byte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ygotRoot   *ygot.GoStruct  //Points to the device root structure of the yang tree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ygotTarget *interface{} //Points to the target structure inside the above root structure which is being requested/</a:t>
            </a:r>
            <a:r>
              <a:rPr lang="en-US" sz="1800"/>
              <a:t>modified</a:t>
            </a:r>
            <a:r>
              <a:rPr lang="en-US" sz="1800"/>
              <a:t>. In case of SET operation the payload is already filled inside this structure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Input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idx="1" type="body"/>
          </p:nvPr>
        </p:nvSpPr>
        <p:spPr>
          <a:xfrm>
            <a:off x="413000" y="1143000"/>
            <a:ext cx="11366100" cy="5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aclTableMap map[string]db.Value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ruleTableMap map[string]map[string]db.Value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processGet(dbs [db.MaxDB]*db.DB) (GetResponse, error) 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aclObj := acl.getAppRootObject()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if isSubtreeRequest(targetUriPath, "/openconfig-acl:acl/acl-sets")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for aclSetKey,_ := range aclObj.AclSets.AclSet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aclSet := acl.AclSets.AclSet[aclSetKey]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aclKey := aclSetKey.Name + "_" + aclSetKey.Type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if aclSet.AclEntries != nil &amp;&amp; len(aclSet.AclEntries.AclEntry) &gt; 0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for seqId,_ := range aclSet.AclEntries.AclEntry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entrySet := aclSet.AclEntries.AclEntry[seqId]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acl.convertDbAclRulesToInternal(configDb, aclKey, seqId, db.Key{})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acl.convertInternalToOCAclRule(aclKey, aclSetKey.Type, seqId, nil, entrySet)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jsonStr, err = dumpIetfJson(entrySet)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return GetResponse{Payload: []byte(jsonStr)}, err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</a:t>
            </a: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convertDbAclRulesToInternal</a:t>
            </a: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(d *db.DB, aclName string , seqId uint32, ruleKey db.Key) error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ruleKey = []string {aclName, "RULE_" + strconv.FormatInt(seqId, 10)}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ruleName := ruleKey.Get(1)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if ruleName != "DEFAULT_RULE" {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ruleData, err := d.GetEntry(&amp;ruleTable, ruleKey)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if err != nil {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return err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ruleTableMap[aclName][ruleName] = ruleData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return err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</a:t>
            </a: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convertInternalToOCAclRule</a:t>
            </a: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(aclName string, aclType ocbinds.E_OpenconfigAcl_ACL_TYPE, seqId uint32, aclSet *ocbinds.OpenconfigAcl_Acl_AclSets_AclSet, entrySet *ocbinds.OpenconfigAcl_Acl_AclSets_AclSet_AclEntries_AclEntry)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for ruleName := range ruleTableMap[aclName]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ruleData := ruleTableMap[aclName][ruleName]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priority,_ := strconv.ParseInt(ruleData.Get("PRIORITY"), 10, 32)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seqId := MAX_PRIORITY - priority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ruleDescr := ruleData.Get("RULE_DESCRIPTION")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entrySet.Config.SequenceId = &amp;seqId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entrySet.Config.Description = &amp;ruleDescr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entrySet.State.SequenceId = &amp;seqId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entrySet.State.Description = &amp;ruleDescr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entrySet.Transport.Config.SourcePort = ruleData.Get("L4_SRC_PORT")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entrySet.Ipv4.Config.Dscp = ruleData.Get("DSCP")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47"/>
          <p:cNvSpPr txBox="1"/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GET Sample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oadcomLTD_16x9">
  <a:themeElements>
    <a:clrScheme name="Broadcom_Ltd">
      <a:dk1>
        <a:srgbClr val="000000"/>
      </a:dk1>
      <a:lt1>
        <a:srgbClr val="FFFFFF"/>
      </a:lt1>
      <a:dk2>
        <a:srgbClr val="CC092F"/>
      </a:dk2>
      <a:lt2>
        <a:srgbClr val="5A5A5A"/>
      </a:lt2>
      <a:accent1>
        <a:srgbClr val="008FBF"/>
      </a:accent1>
      <a:accent2>
        <a:srgbClr val="007167"/>
      </a:accent2>
      <a:accent3>
        <a:srgbClr val="F6CF3F"/>
      </a:accent3>
      <a:accent4>
        <a:srgbClr val="622D50"/>
      </a:accent4>
      <a:accent5>
        <a:srgbClr val="9E9E9F"/>
      </a:accent5>
      <a:accent6>
        <a:srgbClr val="244C5A"/>
      </a:accent6>
      <a:hlink>
        <a:srgbClr val="008FBF"/>
      </a:hlink>
      <a:folHlink>
        <a:srgbClr val="622D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llEMC_ex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